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267" r:id="rId3"/>
    <p:sldId id="276" r:id="rId4"/>
    <p:sldId id="257" r:id="rId5"/>
    <p:sldId id="258" r:id="rId6"/>
    <p:sldId id="260" r:id="rId7"/>
    <p:sldId id="259" r:id="rId8"/>
    <p:sldId id="261" r:id="rId9"/>
    <p:sldId id="268" r:id="rId10"/>
    <p:sldId id="273" r:id="rId11"/>
    <p:sldId id="262" r:id="rId12"/>
    <p:sldId id="263" r:id="rId13"/>
    <p:sldId id="264" r:id="rId14"/>
    <p:sldId id="265" r:id="rId15"/>
    <p:sldId id="266" r:id="rId16"/>
    <p:sldId id="269" r:id="rId17"/>
    <p:sldId id="270" r:id="rId18"/>
    <p:sldId id="278" r:id="rId19"/>
    <p:sldId id="271" r:id="rId20"/>
    <p:sldId id="274" r:id="rId21"/>
    <p:sldId id="275" r:id="rId22"/>
    <p:sldId id="277" r:id="rId23"/>
    <p:sldId id="272"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08"/>
    <p:restoredTop sz="96327"/>
  </p:normalViewPr>
  <p:slideViewPr>
    <p:cSldViewPr snapToGrid="0">
      <p:cViewPr varScale="1">
        <p:scale>
          <a:sx n="235" d="100"/>
          <a:sy n="235" d="100"/>
        </p:scale>
        <p:origin x="728" y="168"/>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B5126B-3779-B348-ACE1-1CC1EBAB3AF8}" type="datetimeFigureOut">
              <a:rPr kumimoji="1" lang="ja-JP" altLang="en-US" smtClean="0"/>
              <a:t>2023/3/4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4E799E-1E8D-6B42-80BE-1F229C0D30ED}" type="slidenum">
              <a:rPr kumimoji="1" lang="ja-JP" altLang="en-US" smtClean="0"/>
              <a:t>‹#›</a:t>
            </a:fld>
            <a:endParaRPr kumimoji="1" lang="ja-JP" altLang="en-US"/>
          </a:p>
        </p:txBody>
      </p:sp>
    </p:spTree>
    <p:extLst>
      <p:ext uri="{BB962C8B-B14F-4D97-AF65-F5344CB8AC3E}">
        <p14:creationId xmlns:p14="http://schemas.microsoft.com/office/powerpoint/2010/main" val="356596488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AC40C60-BC5E-9D4C-AF33-37CF4A76AB38}"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536579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DE205C-E99C-9D43-B4A4-300F7DEE4B94}"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14712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B057E24-66A1-1B4F-8AD3-8BD08DC6B10C}"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7847233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93DCD35-A3D9-FF43-988D-4BB1B8E1CC9E}"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156345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5AC0854-5E40-9441-BA03-2515918A1C2A}"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142715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11FFDCD-5D80-5D4F-A543-5CBFA028CA81}"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1384431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0FF5E0C3-0E75-BB46-BDB1-A4AD171F4B83}" type="datetime1">
              <a:rPr kumimoji="1" lang="ja-JP" altLang="en-US" smtClean="0"/>
              <a:t>2023/3/4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7218773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4DAFC37-F109-254B-8893-A8B6B16527F7}" type="datetime1">
              <a:rPr kumimoji="1" lang="ja-JP" altLang="en-US" smtClean="0"/>
              <a:t>2023/3/4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2420070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021E88-AEC6-7849-A100-F691975887A2}" type="datetime1">
              <a:rPr kumimoji="1" lang="ja-JP" altLang="en-US" smtClean="0"/>
              <a:t>2023/3/4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765058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2D27D89-84EA-AE45-BF04-70160632480B}"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51291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D54A678-8D34-7F44-829E-5C61F295BDF6}"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4096809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3FFCA0-A6D5-F944-91E2-7412690414FE}" type="datetime1">
              <a:rPr kumimoji="1" lang="ja-JP" altLang="en-US" smtClean="0"/>
              <a:t>2023/3/4</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8850817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AA2AD1-E251-37E6-D967-222CADCF1458}"/>
              </a:ext>
            </a:extLst>
          </p:cNvPr>
          <p:cNvSpPr>
            <a:spLocks noGrp="1"/>
          </p:cNvSpPr>
          <p:nvPr>
            <p:ph type="ctrTitle"/>
          </p:nvPr>
        </p:nvSpPr>
        <p:spPr/>
        <p:txBody>
          <a:bodyPr>
            <a:normAutofit/>
          </a:bodyPr>
          <a:lstStyle/>
          <a:p>
            <a:r>
              <a:rPr lang="en-US" altLang="ja-JP" dirty="0" err="1"/>
              <a:t>d</a:t>
            </a:r>
            <a:r>
              <a:rPr kumimoji="1" lang="en-US" altLang="ja-JP" dirty="0" err="1"/>
              <a:t>igitdemog</a:t>
            </a:r>
            <a:br>
              <a:rPr kumimoji="1" lang="en-US" altLang="ja-JP" dirty="0"/>
            </a:br>
            <a:r>
              <a:rPr kumimoji="1" lang="en-US" altLang="ja-JP" sz="4400" dirty="0"/>
              <a:t>Perl</a:t>
            </a:r>
            <a:r>
              <a:rPr kumimoji="1" lang="ja-JP" altLang="en-US" sz="4400"/>
              <a:t>製</a:t>
            </a:r>
            <a:r>
              <a:rPr kumimoji="1" lang="en-US" altLang="ja-JP" sz="4400" dirty="0"/>
              <a:t>UNIX</a:t>
            </a:r>
            <a:r>
              <a:rPr kumimoji="1" lang="ja-JP" altLang="en-US" sz="4400"/>
              <a:t>シェル型コマンド</a:t>
            </a:r>
            <a:endParaRPr kumimoji="1" lang="ja-JP" altLang="en-US"/>
          </a:p>
        </p:txBody>
      </p:sp>
      <p:sp>
        <p:nvSpPr>
          <p:cNvPr id="3" name="字幕 2">
            <a:extLst>
              <a:ext uri="{FF2B5EF4-FFF2-40B4-BE49-F238E27FC236}">
                <a16:creationId xmlns:a16="http://schemas.microsoft.com/office/drawing/2014/main" id="{DF0EA277-F9B6-5B02-6C5C-C66AAF8EFE59}"/>
              </a:ext>
            </a:extLst>
          </p:cNvPr>
          <p:cNvSpPr>
            <a:spLocks noGrp="1"/>
          </p:cNvSpPr>
          <p:nvPr>
            <p:ph type="subTitle" idx="1"/>
          </p:nvPr>
        </p:nvSpPr>
        <p:spPr/>
        <p:txBody>
          <a:bodyPr/>
          <a:lstStyle/>
          <a:p>
            <a:r>
              <a:rPr lang="en-US" altLang="ja-JP" dirty="0"/>
              <a:t>2022-03-03 </a:t>
            </a:r>
            <a:r>
              <a:rPr lang="en-US" altLang="ja-JP" dirty="0" err="1"/>
              <a:t>fri</a:t>
            </a:r>
            <a:r>
              <a:rPr lang="en-US" altLang="ja-JP" dirty="0"/>
              <a:t> </a:t>
            </a:r>
            <a:r>
              <a:rPr lang="ja-JP" altLang="en-US"/>
              <a:t>下野寿之</a:t>
            </a:r>
            <a:endParaRPr kumimoji="1" lang="ja-JP" altLang="en-US"/>
          </a:p>
        </p:txBody>
      </p:sp>
      <p:sp>
        <p:nvSpPr>
          <p:cNvPr id="4" name="スライド番号プレースホルダー 3">
            <a:extLst>
              <a:ext uri="{FF2B5EF4-FFF2-40B4-BE49-F238E27FC236}">
                <a16:creationId xmlns:a16="http://schemas.microsoft.com/office/drawing/2014/main" id="{BE11F04C-4754-4085-23FC-77D4F04A15CB}"/>
              </a:ext>
            </a:extLst>
          </p:cNvPr>
          <p:cNvSpPr>
            <a:spLocks noGrp="1"/>
          </p:cNvSpPr>
          <p:nvPr>
            <p:ph type="sldNum" sz="quarter" idx="12"/>
          </p:nvPr>
        </p:nvSpPr>
        <p:spPr/>
        <p:txBody>
          <a:bodyPr/>
          <a:lstStyle/>
          <a:p>
            <a:fld id="{2D75286E-B0B5-9B4F-A0FB-DAA0E9662758}" type="slidenum">
              <a:rPr kumimoji="1" lang="ja-JP" altLang="en-US" smtClean="0"/>
              <a:t>1</a:t>
            </a:fld>
            <a:endParaRPr kumimoji="1" lang="ja-JP" altLang="en-US"/>
          </a:p>
        </p:txBody>
      </p:sp>
    </p:spTree>
    <p:extLst>
      <p:ext uri="{BB962C8B-B14F-4D97-AF65-F5344CB8AC3E}">
        <p14:creationId xmlns:p14="http://schemas.microsoft.com/office/powerpoint/2010/main" val="1870438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a:t>
            </a:r>
            <a:r>
              <a:rPr lang="en-US" altLang="ja-JP" sz="2400" dirty="0"/>
              <a:t>ISBN</a:t>
            </a:r>
            <a:r>
              <a:rPr lang="ja-JP" altLang="en-US" sz="2400"/>
              <a:t>」のデータから読み取れること</a:t>
            </a:r>
            <a:r>
              <a:rPr lang="en-US" altLang="zh-CN" sz="2400" dirty="0"/>
              <a:t>-</a:t>
            </a:r>
            <a:r>
              <a:rPr lang="en-US" altLang="ja-JP" sz="2400" dirty="0"/>
              <a:t>1</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2940553"/>
            <a:ext cx="7886700" cy="3729970"/>
          </a:xfrm>
        </p:spPr>
        <p:txBody>
          <a:bodyPr>
            <a:normAutofit/>
          </a:bodyPr>
          <a:lstStyle/>
          <a:p>
            <a:pPr marL="36000" lvl="1" indent="0">
              <a:lnSpc>
                <a:spcPct val="100000"/>
              </a:lnSpc>
              <a:spcBef>
                <a:spcPts val="0"/>
              </a:spcBef>
            </a:pPr>
            <a:r>
              <a:rPr lang="ja-JP" altLang="en-US" sz="1600"/>
              <a:t>全ての</a:t>
            </a:r>
            <a:r>
              <a:rPr lang="en-US" altLang="ja-JP" sz="1600" dirty="0"/>
              <a:t>1563</a:t>
            </a:r>
            <a:r>
              <a:rPr lang="ja-JP" altLang="en-US" sz="1600"/>
              <a:t>行が、</a:t>
            </a:r>
            <a:r>
              <a:rPr lang="en-US" altLang="ja-JP" sz="1600" dirty="0"/>
              <a:t>17</a:t>
            </a:r>
            <a:r>
              <a:rPr lang="ja-JP" altLang="en-US" sz="1600"/>
              <a:t>文字</a:t>
            </a:r>
            <a:r>
              <a:rPr lang="en-US" altLang="ja-JP" sz="1600" dirty="0"/>
              <a:t>+(</a:t>
            </a:r>
            <a:r>
              <a:rPr lang="ja-JP" altLang="en-US" sz="1600"/>
              <a:t>改行文字</a:t>
            </a:r>
            <a:r>
              <a:rPr lang="en-US" altLang="ja-JP" sz="1600" dirty="0"/>
              <a:t>)</a:t>
            </a:r>
            <a:r>
              <a:rPr lang="ja-JP" altLang="en-US" sz="1600"/>
              <a:t>である。</a:t>
            </a:r>
            <a:endParaRPr lang="en-US" altLang="ja-JP" sz="1600" dirty="0"/>
          </a:p>
          <a:p>
            <a:pPr marL="36000" lvl="1" indent="0">
              <a:lnSpc>
                <a:spcPct val="100000"/>
              </a:lnSpc>
              <a:spcBef>
                <a:spcPts val="0"/>
              </a:spcBef>
            </a:pPr>
            <a:endParaRPr lang="en-US" altLang="ja-JP" sz="1600" dirty="0"/>
          </a:p>
          <a:p>
            <a:pPr marL="36000" lvl="1" indent="0">
              <a:lnSpc>
                <a:spcPct val="100000"/>
              </a:lnSpc>
              <a:spcBef>
                <a:spcPts val="0"/>
              </a:spcBef>
              <a:buNone/>
            </a:pPr>
            <a:r>
              <a:rPr lang="en-US" altLang="ja-JP" sz="1600" dirty="0"/>
              <a:t>17</a:t>
            </a:r>
            <a:r>
              <a:rPr lang="ja-JP" altLang="en-US" sz="1600"/>
              <a:t>桁の</a:t>
            </a:r>
            <a:r>
              <a:rPr lang="en-US" altLang="ja-JP" sz="1600" dirty="0"/>
              <a:t>ISBN</a:t>
            </a:r>
            <a:r>
              <a:rPr lang="ja-JP" altLang="en-US" sz="1600"/>
              <a:t>コードのパターンがある程度読み取れる</a:t>
            </a:r>
            <a:r>
              <a:rPr lang="en-US" altLang="ja-JP" sz="1600" dirty="0"/>
              <a:t>(</a:t>
            </a:r>
            <a:r>
              <a:rPr lang="ja-JP" altLang="en-US" sz="1600"/>
              <a:t>ただし特定の</a:t>
            </a:r>
            <a:r>
              <a:rPr lang="en-US" altLang="ja-JP" sz="1600" dirty="0"/>
              <a:t>1</a:t>
            </a:r>
            <a:r>
              <a:rPr lang="ja-JP" altLang="en-US" sz="1600"/>
              <a:t>週間である</a:t>
            </a:r>
            <a:r>
              <a:rPr lang="en-US" altLang="ja-JP" sz="1600" dirty="0"/>
              <a:t>)</a:t>
            </a:r>
            <a:r>
              <a:rPr lang="ja-JP" altLang="en-US" sz="1600"/>
              <a:t>。</a:t>
            </a:r>
            <a:endParaRPr lang="en-US" altLang="ja-JP" sz="1600" dirty="0"/>
          </a:p>
          <a:p>
            <a:pPr marL="36000" lvl="1" indent="0">
              <a:lnSpc>
                <a:spcPct val="100000"/>
              </a:lnSpc>
              <a:spcBef>
                <a:spcPts val="0"/>
              </a:spcBef>
            </a:pPr>
            <a:r>
              <a:rPr lang="ja-JP" altLang="en-US" sz="1600"/>
              <a:t>全ての行が「</a:t>
            </a:r>
            <a:r>
              <a:rPr lang="en-US" altLang="ja-JP" sz="1600" dirty="0"/>
              <a:t>978-4-</a:t>
            </a:r>
            <a:r>
              <a:rPr lang="ja-JP" altLang="en-US" sz="1600"/>
              <a:t>」で始まる。</a:t>
            </a:r>
            <a:endParaRPr lang="en-US" altLang="ja-JP" sz="1600" dirty="0"/>
          </a:p>
          <a:p>
            <a:pPr marL="36000" lvl="1" indent="0">
              <a:lnSpc>
                <a:spcPct val="100000"/>
              </a:lnSpc>
              <a:spcBef>
                <a:spcPts val="0"/>
              </a:spcBef>
            </a:pPr>
            <a:r>
              <a:rPr lang="ja-JP" altLang="en-US" sz="1600"/>
              <a:t>ハイフンの位置は決まっているとは限らない。</a:t>
            </a:r>
            <a:endParaRPr lang="en-US" altLang="ja-JP" sz="1600" dirty="0"/>
          </a:p>
          <a:p>
            <a:pPr marL="493200" lvl="2" indent="0">
              <a:lnSpc>
                <a:spcPct val="100000"/>
              </a:lnSpc>
              <a:spcBef>
                <a:spcPts val="0"/>
              </a:spcBef>
            </a:pPr>
            <a:r>
              <a:rPr lang="en-US" altLang="ja-JP" sz="1200" dirty="0"/>
              <a:t>0</a:t>
            </a:r>
            <a:r>
              <a:rPr lang="ja-JP" altLang="en-US" sz="1200"/>
              <a:t>始まりの、</a:t>
            </a:r>
            <a:r>
              <a:rPr lang="en-US" altLang="ja-JP" sz="1200" dirty="0"/>
              <a:t>3</a:t>
            </a:r>
            <a:r>
              <a:rPr lang="ja-JP" altLang="en-US" sz="1200"/>
              <a:t>桁目、</a:t>
            </a:r>
            <a:r>
              <a:rPr lang="en-US" altLang="ja-JP" sz="1200" dirty="0"/>
              <a:t>5</a:t>
            </a:r>
            <a:r>
              <a:rPr lang="ja-JP" altLang="en-US" sz="1200"/>
              <a:t>桁目、</a:t>
            </a:r>
            <a:r>
              <a:rPr lang="en-US" altLang="ja-JP" sz="1200" dirty="0"/>
              <a:t>15</a:t>
            </a:r>
            <a:r>
              <a:rPr lang="ja-JP" altLang="en-US" sz="1200"/>
              <a:t>桁目は、全行においてハイフンである。</a:t>
            </a:r>
            <a:endParaRPr lang="en-US" altLang="ja-JP" sz="1200" dirty="0"/>
          </a:p>
          <a:p>
            <a:pPr marL="493200" lvl="2" indent="0">
              <a:lnSpc>
                <a:spcPct val="100000"/>
              </a:lnSpc>
              <a:spcBef>
                <a:spcPts val="0"/>
              </a:spcBef>
            </a:pPr>
            <a:r>
              <a:rPr lang="ja-JP" altLang="en-US" sz="1200"/>
              <a:t>しかし、それ以外にも</a:t>
            </a:r>
            <a:r>
              <a:rPr lang="en-US" altLang="ja-JP" sz="1200" dirty="0"/>
              <a:t>9</a:t>
            </a:r>
            <a:r>
              <a:rPr lang="ja-JP" altLang="en-US" sz="1200"/>
              <a:t>桁目は、</a:t>
            </a:r>
            <a:r>
              <a:rPr lang="en-US" altLang="ja-JP" sz="1200" dirty="0"/>
              <a:t>493</a:t>
            </a:r>
            <a:r>
              <a:rPr lang="ja-JP" altLang="en-US" sz="1200"/>
              <a:t>個の行</a:t>
            </a:r>
            <a:r>
              <a:rPr lang="en-US" altLang="ja-JP" sz="1200" dirty="0"/>
              <a:t>(</a:t>
            </a:r>
            <a:r>
              <a:rPr lang="ja-JP" altLang="en-US" sz="1200"/>
              <a:t>約</a:t>
            </a:r>
            <a:r>
              <a:rPr lang="en-US" altLang="ja-JP" sz="1200" dirty="0"/>
              <a:t>31.5%)</a:t>
            </a:r>
            <a:r>
              <a:rPr lang="ja-JP" altLang="en-US" sz="1200"/>
              <a:t>だけがハイフンである。</a:t>
            </a:r>
            <a:endParaRPr lang="en-US" altLang="ja-JP" sz="1200" dirty="0"/>
          </a:p>
          <a:p>
            <a:pPr marL="493200" lvl="2" indent="0">
              <a:lnSpc>
                <a:spcPct val="100000"/>
              </a:lnSpc>
              <a:spcBef>
                <a:spcPts val="0"/>
              </a:spcBef>
            </a:pPr>
            <a:r>
              <a:rPr lang="en-US" altLang="ja-JP" sz="1200" dirty="0"/>
              <a:t>8</a:t>
            </a:r>
            <a:r>
              <a:rPr lang="ja-JP" altLang="en-US" sz="1200"/>
              <a:t>桁目、</a:t>
            </a:r>
            <a:r>
              <a:rPr lang="en-US" altLang="ja-JP" sz="1200" dirty="0"/>
              <a:t>10</a:t>
            </a:r>
            <a:r>
              <a:rPr lang="ja-JP" altLang="en-US" sz="1200"/>
              <a:t>桁目、</a:t>
            </a:r>
            <a:r>
              <a:rPr lang="en-US" altLang="ja-JP" sz="1200" dirty="0"/>
              <a:t>11</a:t>
            </a:r>
            <a:r>
              <a:rPr lang="ja-JP" altLang="en-US" sz="1200"/>
              <a:t>桁目、</a:t>
            </a:r>
            <a:r>
              <a:rPr lang="en-US" altLang="ja-JP" sz="1200" dirty="0"/>
              <a:t>12</a:t>
            </a:r>
            <a:r>
              <a:rPr lang="ja-JP" altLang="en-US" sz="1200"/>
              <a:t>桁目、</a:t>
            </a:r>
            <a:r>
              <a:rPr lang="en-US" altLang="ja-JP" sz="1200" dirty="0"/>
              <a:t>13</a:t>
            </a:r>
            <a:r>
              <a:rPr lang="ja-JP" altLang="en-US" sz="1200"/>
              <a:t>桁目も、同様に、全てでは無いが一部の行においてそうなる。</a:t>
            </a:r>
            <a:endParaRPr lang="en-US" altLang="ja-JP" sz="1200" dirty="0"/>
          </a:p>
          <a:p>
            <a:pPr marL="36000" lvl="1" indent="0">
              <a:lnSpc>
                <a:spcPct val="100000"/>
              </a:lnSpc>
              <a:spcBef>
                <a:spcPts val="0"/>
              </a:spcBef>
            </a:pPr>
            <a:r>
              <a:rPr lang="en-US" altLang="ja-JP" sz="1600" dirty="0"/>
              <a:t>0</a:t>
            </a:r>
            <a:r>
              <a:rPr lang="ja-JP" altLang="en-US" sz="1600"/>
              <a:t>始まりの</a:t>
            </a:r>
            <a:r>
              <a:rPr lang="en-US" altLang="ja-JP" sz="1600" dirty="0"/>
              <a:t>6</a:t>
            </a:r>
            <a:r>
              <a:rPr lang="ja-JP" altLang="en-US" sz="1600"/>
              <a:t>桁目から</a:t>
            </a:r>
            <a:r>
              <a:rPr lang="en-US" altLang="ja-JP" sz="1600" dirty="0"/>
              <a:t>14</a:t>
            </a:r>
            <a:r>
              <a:rPr lang="ja-JP" altLang="en-US" sz="1600"/>
              <a:t>桁目に掛けて、数字の</a:t>
            </a:r>
            <a:r>
              <a:rPr lang="en-US" altLang="ja-JP" sz="1600" dirty="0"/>
              <a:t>0〜9</a:t>
            </a:r>
            <a:r>
              <a:rPr lang="ja-JP" altLang="en-US" sz="1600"/>
              <a:t>が現れる。</a:t>
            </a:r>
            <a:endParaRPr lang="en-US" altLang="ja-JP" sz="1600" dirty="0"/>
          </a:p>
          <a:p>
            <a:pPr marL="493200" lvl="2" indent="0">
              <a:lnSpc>
                <a:spcPct val="100000"/>
              </a:lnSpc>
              <a:spcBef>
                <a:spcPts val="0"/>
              </a:spcBef>
            </a:pPr>
            <a:r>
              <a:rPr lang="ja-JP" altLang="en-US" sz="1200"/>
              <a:t>ハイフンが現れることもある。</a:t>
            </a:r>
            <a:endParaRPr lang="en-US" altLang="ja-JP" sz="1200" dirty="0"/>
          </a:p>
          <a:p>
            <a:pPr marL="493200" lvl="2" indent="0">
              <a:lnSpc>
                <a:spcPct val="100000"/>
              </a:lnSpc>
              <a:spcBef>
                <a:spcPts val="0"/>
              </a:spcBef>
            </a:pPr>
            <a:r>
              <a:rPr lang="ja-JP" altLang="en-US" sz="1200"/>
              <a:t>数値の分布は、各桁において、大体一様なこともあれば、頻度がばらつくこともある。</a:t>
            </a:r>
            <a:endParaRPr lang="en-US" altLang="ja-JP" sz="1200" dirty="0"/>
          </a:p>
          <a:p>
            <a:pPr marL="493200" lvl="2" indent="0">
              <a:lnSpc>
                <a:spcPct val="100000"/>
              </a:lnSpc>
              <a:spcBef>
                <a:spcPts val="0"/>
              </a:spcBef>
            </a:pPr>
            <a:endParaRPr lang="en-US" altLang="ja-JP" sz="1200" dirty="0"/>
          </a:p>
          <a:p>
            <a:pPr marL="0" indent="-421200">
              <a:lnSpc>
                <a:spcPct val="100000"/>
              </a:lnSpc>
              <a:spcBef>
                <a:spcPts val="0"/>
              </a:spcBef>
            </a:pPr>
            <a:r>
              <a:rPr lang="ja-JP" altLang="en-US" sz="2000"/>
              <a:t>オプションの</a:t>
            </a:r>
            <a:r>
              <a:rPr lang="en-US" altLang="ja-JP" sz="2000" dirty="0"/>
              <a:t> -. 0 </a:t>
            </a:r>
            <a:r>
              <a:rPr lang="ja-JP" altLang="en-US" sz="2000"/>
              <a:t>により、頻度に付くピリオド</a:t>
            </a:r>
            <a:r>
              <a:rPr lang="en-US" altLang="ja-JP" sz="2000" dirty="0"/>
              <a:t>(.)</a:t>
            </a:r>
            <a:r>
              <a:rPr lang="ja-JP" altLang="en-US" sz="2000"/>
              <a:t>を抑制。</a:t>
            </a:r>
            <a:endParaRPr lang="en-US" altLang="ja-JP" sz="2000" dirty="0"/>
          </a:p>
          <a:p>
            <a:pPr marL="457200" lvl="1" indent="-421200">
              <a:lnSpc>
                <a:spcPct val="100000"/>
              </a:lnSpc>
              <a:spcBef>
                <a:spcPts val="0"/>
              </a:spcBef>
            </a:pPr>
            <a:r>
              <a:rPr lang="ja-JP" altLang="en-US" sz="1600"/>
              <a:t>この表では</a:t>
            </a:r>
            <a:r>
              <a:rPr lang="en-US" altLang="ja-JP" sz="1600" dirty="0"/>
              <a:t> 1563</a:t>
            </a:r>
            <a:r>
              <a:rPr lang="ja-JP" altLang="en-US" sz="1600"/>
              <a:t>の数値にしか付かなかったため、横幅を縮めることを優先した。</a:t>
            </a:r>
            <a:endParaRPr lang="en-US" altLang="ja-JP" sz="1600" dirty="0"/>
          </a:p>
          <a:p>
            <a:pPr marL="36000" indent="0">
              <a:lnSpc>
                <a:spcPct val="100000"/>
              </a:lnSpc>
              <a:spcBef>
                <a:spcPts val="0"/>
              </a:spcBef>
            </a:pPr>
            <a:endParaRPr lang="en-US" altLang="ja-JP" sz="1600" dirty="0"/>
          </a:p>
          <a:p>
            <a:pPr marL="36000" indent="0">
              <a:lnSpc>
                <a:spcPct val="100000"/>
              </a:lnSpc>
              <a:spcBef>
                <a:spcPts val="0"/>
              </a:spcBef>
            </a:pPr>
            <a:endParaRPr kumimoji="1" lang="ja-JP" altLang="en-US" sz="1600"/>
          </a:p>
        </p:txBody>
      </p:sp>
      <p:sp>
        <p:nvSpPr>
          <p:cNvPr id="3" name="スライド番号プレースホルダー 2">
            <a:extLst>
              <a:ext uri="{FF2B5EF4-FFF2-40B4-BE49-F238E27FC236}">
                <a16:creationId xmlns:a16="http://schemas.microsoft.com/office/drawing/2014/main" id="{1CCE76C2-6F08-7A20-9D3F-7F49F9305B04}"/>
              </a:ext>
            </a:extLst>
          </p:cNvPr>
          <p:cNvSpPr>
            <a:spLocks noGrp="1"/>
          </p:cNvSpPr>
          <p:nvPr>
            <p:ph type="sldNum" sz="quarter" idx="12"/>
          </p:nvPr>
        </p:nvSpPr>
        <p:spPr/>
        <p:txBody>
          <a:bodyPr/>
          <a:lstStyle/>
          <a:p>
            <a:fld id="{2D75286E-B0B5-9B4F-A0FB-DAA0E9662758}" type="slidenum">
              <a:rPr kumimoji="1" lang="ja-JP" altLang="en-US" smtClean="0"/>
              <a:t>10</a:t>
            </a:fld>
            <a:endParaRPr kumimoji="1" lang="ja-JP" altLang="en-US"/>
          </a:p>
        </p:txBody>
      </p:sp>
      <p:pic>
        <p:nvPicPr>
          <p:cNvPr id="4" name="図 3">
            <a:extLst>
              <a:ext uri="{FF2B5EF4-FFF2-40B4-BE49-F238E27FC236}">
                <a16:creationId xmlns:a16="http://schemas.microsoft.com/office/drawing/2014/main" id="{129C90FD-2900-48CF-1B7B-E9FD74A1872B}"/>
              </a:ext>
            </a:extLst>
          </p:cNvPr>
          <p:cNvPicPr>
            <a:picLocks noChangeAspect="1"/>
          </p:cNvPicPr>
          <p:nvPr/>
        </p:nvPicPr>
        <p:blipFill>
          <a:blip r:embed="rId2"/>
          <a:stretch>
            <a:fillRect/>
          </a:stretch>
        </p:blipFill>
        <p:spPr>
          <a:xfrm>
            <a:off x="685800" y="814869"/>
            <a:ext cx="7772400" cy="1886642"/>
          </a:xfrm>
          <a:prstGeom prst="rect">
            <a:avLst/>
          </a:prstGeom>
        </p:spPr>
      </p:pic>
    </p:spTree>
    <p:extLst>
      <p:ext uri="{BB962C8B-B14F-4D97-AF65-F5344CB8AC3E}">
        <p14:creationId xmlns:p14="http://schemas.microsoft.com/office/powerpoint/2010/main" val="1316014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書誌情報の本の「大きさ」のデータから読み取れること</a:t>
            </a:r>
            <a:r>
              <a:rPr lang="en-US" altLang="ja-JP" sz="2400" dirty="0"/>
              <a:t>:</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4431323"/>
            <a:ext cx="7886700" cy="2239200"/>
          </a:xfrm>
        </p:spPr>
        <p:txBody>
          <a:bodyPr>
            <a:normAutofit lnSpcReduction="10000"/>
          </a:bodyPr>
          <a:lstStyle/>
          <a:p>
            <a:pPr marL="36000" indent="0">
              <a:lnSpc>
                <a:spcPct val="100000"/>
              </a:lnSpc>
              <a:spcBef>
                <a:spcPts val="0"/>
              </a:spcBef>
            </a:pPr>
            <a:r>
              <a:rPr kumimoji="1" lang="ja-JP" altLang="en-US" sz="1600"/>
              <a:t>全部で</a:t>
            </a:r>
            <a:r>
              <a:rPr kumimoji="1" lang="en-US" altLang="ja-JP" sz="1600" dirty="0"/>
              <a:t>1567</a:t>
            </a:r>
            <a:r>
              <a:rPr kumimoji="1" lang="ja-JP" altLang="en-US" sz="1600"/>
              <a:t>行 </a:t>
            </a:r>
            <a:r>
              <a:rPr kumimoji="1" lang="en-US" altLang="ja-JP" sz="1600" dirty="0"/>
              <a:t>(</a:t>
            </a:r>
            <a:r>
              <a:rPr lang="ja-JP" altLang="en-US" sz="1600"/>
              <a:t>最終行の黄色の</a:t>
            </a:r>
            <a:r>
              <a:rPr kumimoji="1" lang="en-US" altLang="ja-JP" sz="1600" dirty="0"/>
              <a:t> $ </a:t>
            </a:r>
            <a:r>
              <a:rPr kumimoji="1" lang="ja-JP" altLang="en-US" sz="1600"/>
              <a:t>は文末を意味する。</a:t>
            </a:r>
            <a:r>
              <a:rPr kumimoji="1" lang="en-US" altLang="ja-JP" sz="1600" dirty="0"/>
              <a:t>)</a:t>
            </a:r>
          </a:p>
          <a:p>
            <a:pPr marL="36000" indent="0">
              <a:lnSpc>
                <a:spcPct val="100000"/>
              </a:lnSpc>
              <a:spcBef>
                <a:spcPts val="0"/>
              </a:spcBef>
            </a:pPr>
            <a:r>
              <a:rPr lang="ja-JP" altLang="en-US" sz="1600"/>
              <a:t>全ての行は、</a:t>
            </a:r>
            <a:r>
              <a:rPr lang="en-US" altLang="ja-JP" sz="1600" dirty="0"/>
              <a:t>\n (U+0A) </a:t>
            </a:r>
            <a:r>
              <a:rPr lang="ja-JP" altLang="en-US" sz="1600"/>
              <a:t>で終わる。</a:t>
            </a:r>
            <a:endParaRPr lang="en-US" altLang="ja-JP" sz="1600" dirty="0"/>
          </a:p>
          <a:p>
            <a:pPr marL="36000" indent="0">
              <a:lnSpc>
                <a:spcPct val="100000"/>
              </a:lnSpc>
              <a:spcBef>
                <a:spcPts val="0"/>
              </a:spcBef>
            </a:pPr>
            <a:r>
              <a:rPr lang="ja-JP" altLang="en-US" sz="1600"/>
              <a:t>空文字列の行が</a:t>
            </a:r>
            <a:r>
              <a:rPr lang="en-US" altLang="ja-JP" sz="1600" dirty="0"/>
              <a:t>124</a:t>
            </a:r>
            <a:r>
              <a:rPr lang="ja-JP" altLang="en-US" sz="1600"/>
              <a:t>個。それ以外は全て</a:t>
            </a:r>
            <a:r>
              <a:rPr lang="en-US" altLang="ja-JP" sz="1600" dirty="0"/>
              <a:t>cm</a:t>
            </a:r>
            <a:r>
              <a:rPr lang="ja-JP" altLang="en-US" sz="1600"/>
              <a:t>の</a:t>
            </a:r>
            <a:r>
              <a:rPr lang="en-US" altLang="ja-JP" sz="1600" dirty="0"/>
              <a:t>2</a:t>
            </a:r>
            <a:r>
              <a:rPr lang="ja-JP" altLang="en-US" sz="1600"/>
              <a:t>文字で終わる。</a:t>
            </a:r>
            <a:endParaRPr lang="en-US" altLang="ja-JP" sz="1600" dirty="0"/>
          </a:p>
          <a:p>
            <a:pPr marL="36000" indent="0">
              <a:lnSpc>
                <a:spcPct val="100000"/>
              </a:lnSpc>
              <a:spcBef>
                <a:spcPts val="0"/>
              </a:spcBef>
            </a:pPr>
            <a:r>
              <a:rPr lang="ja-JP" altLang="en-US" sz="1600"/>
              <a:t>数字や</a:t>
            </a:r>
            <a:r>
              <a:rPr lang="en-US" altLang="ja-JP" sz="1600" dirty="0"/>
              <a:t>cm</a:t>
            </a:r>
            <a:r>
              <a:rPr lang="ja-JP" altLang="en-US" sz="1600"/>
              <a:t>の他に</a:t>
            </a:r>
            <a:r>
              <a:rPr lang="en-US" altLang="ja-JP" sz="1600" dirty="0"/>
              <a:t>x</a:t>
            </a:r>
            <a:r>
              <a:rPr lang="ja-JP" altLang="en-US" sz="1600"/>
              <a:t>ではない</a:t>
            </a:r>
            <a:r>
              <a:rPr lang="en-US" altLang="ja-JP" sz="1600" dirty="0"/>
              <a:t>×(U+D7)</a:t>
            </a:r>
            <a:r>
              <a:rPr lang="ja-JP" altLang="en-US" sz="1600"/>
              <a:t>が使われている。</a:t>
            </a:r>
            <a:r>
              <a:rPr lang="en-US" altLang="ja-JP" sz="1600" dirty="0"/>
              <a:t>(</a:t>
            </a:r>
            <a:r>
              <a:rPr lang="ja-JP" altLang="en-US" sz="1600"/>
              <a:t>エックス</a:t>
            </a:r>
            <a:r>
              <a:rPr lang="en-US" altLang="ja-JP" sz="1600" dirty="0"/>
              <a:t>x</a:t>
            </a:r>
            <a:r>
              <a:rPr lang="ja-JP" altLang="en-US" sz="1600"/>
              <a:t>は</a:t>
            </a:r>
            <a:r>
              <a:rPr lang="en-US" altLang="ja-JP" sz="1600" dirty="0"/>
              <a:t>U+78)</a:t>
            </a:r>
          </a:p>
          <a:p>
            <a:pPr marL="493200" lvl="1" indent="0">
              <a:lnSpc>
                <a:spcPct val="100000"/>
              </a:lnSpc>
              <a:spcBef>
                <a:spcPts val="0"/>
              </a:spcBef>
            </a:pPr>
            <a:r>
              <a:rPr lang="ja-JP" altLang="en-US" sz="1400"/>
              <a:t>見た目が似た文字の、文字コードも</a:t>
            </a:r>
            <a:r>
              <a:rPr lang="en-US" altLang="ja-JP" sz="1400" dirty="0"/>
              <a:t> U+</a:t>
            </a:r>
            <a:r>
              <a:rPr lang="ja-JP" altLang="en-US" sz="1400"/>
              <a:t> の表示で区別できるので、便利。</a:t>
            </a:r>
            <a:endParaRPr lang="en-US" altLang="ja-JP" sz="1400" dirty="0"/>
          </a:p>
          <a:p>
            <a:pPr marL="36000" indent="0">
              <a:lnSpc>
                <a:spcPct val="100000"/>
              </a:lnSpc>
              <a:spcBef>
                <a:spcPts val="0"/>
              </a:spcBef>
            </a:pPr>
            <a:r>
              <a:rPr lang="ja-JP" altLang="en-US" sz="1600"/>
              <a:t>右側に</a:t>
            </a:r>
            <a:r>
              <a:rPr lang="en-US" altLang="ja-JP" sz="1600" dirty="0"/>
              <a:t>|</a:t>
            </a:r>
            <a:r>
              <a:rPr lang="ja-JP" altLang="en-US" sz="1600"/>
              <a:t>で区切って、行全体の具体例をいくつか表示。</a:t>
            </a:r>
            <a:endParaRPr lang="en-US" altLang="ja-JP" sz="1600" dirty="0"/>
          </a:p>
          <a:p>
            <a:pPr marL="493200" lvl="1" indent="0">
              <a:lnSpc>
                <a:spcPct val="100000"/>
              </a:lnSpc>
              <a:spcBef>
                <a:spcPts val="0"/>
              </a:spcBef>
            </a:pPr>
            <a:r>
              <a:rPr lang="en-US" altLang="ja-JP" sz="1600" dirty="0" err="1"/>
              <a:t>digitdemog</a:t>
            </a:r>
            <a:r>
              <a:rPr lang="ja-JP" altLang="en-US" sz="1600"/>
              <a:t>の動作に疑義が生じても、具体例で確認できる。</a:t>
            </a:r>
            <a:endParaRPr lang="en-US" altLang="ja-JP" sz="1600" dirty="0"/>
          </a:p>
          <a:p>
            <a:pPr marL="36000" indent="0">
              <a:lnSpc>
                <a:spcPct val="100000"/>
              </a:lnSpc>
              <a:spcBef>
                <a:spcPts val="0"/>
              </a:spcBef>
            </a:pPr>
            <a:r>
              <a:rPr lang="ja-JP" altLang="en-US" sz="2000"/>
              <a:t>オプションの</a:t>
            </a:r>
            <a:r>
              <a:rPr lang="en-US" altLang="ja-JP" sz="2000" dirty="0"/>
              <a:t> -0 – </a:t>
            </a:r>
            <a:r>
              <a:rPr lang="ja-JP" altLang="en-US" sz="2000"/>
              <a:t>で頻度</a:t>
            </a:r>
            <a:r>
              <a:rPr lang="en-US" altLang="ja-JP" sz="2000" dirty="0"/>
              <a:t>0</a:t>
            </a:r>
            <a:r>
              <a:rPr lang="ja-JP" altLang="en-US" sz="2000"/>
              <a:t>はハイフンで表示。</a:t>
            </a:r>
            <a:endParaRPr lang="en-US" altLang="ja-JP" sz="2000" dirty="0"/>
          </a:p>
          <a:p>
            <a:pPr marL="36000" indent="0">
              <a:lnSpc>
                <a:spcPct val="100000"/>
              </a:lnSpc>
              <a:spcBef>
                <a:spcPts val="0"/>
              </a:spcBef>
            </a:pPr>
            <a:r>
              <a:rPr lang="ja-JP" altLang="en-US" sz="2000"/>
              <a:t>オプションの</a:t>
            </a:r>
            <a:r>
              <a:rPr lang="en-US" altLang="ja-JP" sz="2000" dirty="0"/>
              <a:t>-n0 </a:t>
            </a:r>
            <a:r>
              <a:rPr lang="ja-JP" altLang="en-US" sz="2000"/>
              <a:t>で改行文字はカウントの対象外としている。</a:t>
            </a:r>
            <a:endParaRPr lang="en-US" altLang="ja-JP" sz="2000" dirty="0"/>
          </a:p>
        </p:txBody>
      </p:sp>
      <p:sp>
        <p:nvSpPr>
          <p:cNvPr id="8" name="スライド番号プレースホルダー 7">
            <a:extLst>
              <a:ext uri="{FF2B5EF4-FFF2-40B4-BE49-F238E27FC236}">
                <a16:creationId xmlns:a16="http://schemas.microsoft.com/office/drawing/2014/main" id="{DEE17B2C-487B-4509-0EE1-CFB51D4EBBC2}"/>
              </a:ext>
            </a:extLst>
          </p:cNvPr>
          <p:cNvSpPr>
            <a:spLocks noGrp="1"/>
          </p:cNvSpPr>
          <p:nvPr>
            <p:ph type="sldNum" sz="quarter" idx="12"/>
          </p:nvPr>
        </p:nvSpPr>
        <p:spPr/>
        <p:txBody>
          <a:bodyPr/>
          <a:lstStyle/>
          <a:p>
            <a:fld id="{2D75286E-B0B5-9B4F-A0FB-DAA0E9662758}" type="slidenum">
              <a:rPr kumimoji="1" lang="ja-JP" altLang="en-US" smtClean="0"/>
              <a:t>11</a:t>
            </a:fld>
            <a:endParaRPr kumimoji="1" lang="ja-JP" altLang="en-US"/>
          </a:p>
        </p:txBody>
      </p:sp>
      <p:pic>
        <p:nvPicPr>
          <p:cNvPr id="11" name="図 10">
            <a:extLst>
              <a:ext uri="{FF2B5EF4-FFF2-40B4-BE49-F238E27FC236}">
                <a16:creationId xmlns:a16="http://schemas.microsoft.com/office/drawing/2014/main" id="{4187034D-A9B4-7801-DC8D-A5B06A679C20}"/>
              </a:ext>
            </a:extLst>
          </p:cNvPr>
          <p:cNvPicPr>
            <a:picLocks noChangeAspect="1"/>
          </p:cNvPicPr>
          <p:nvPr/>
        </p:nvPicPr>
        <p:blipFill>
          <a:blip r:embed="rId2"/>
          <a:stretch>
            <a:fillRect/>
          </a:stretch>
        </p:blipFill>
        <p:spPr>
          <a:xfrm>
            <a:off x="742950" y="749941"/>
            <a:ext cx="7772400" cy="3500045"/>
          </a:xfrm>
          <a:prstGeom prst="rect">
            <a:avLst/>
          </a:prstGeom>
        </p:spPr>
      </p:pic>
    </p:spTree>
    <p:extLst>
      <p:ext uri="{BB962C8B-B14F-4D97-AF65-F5344CB8AC3E}">
        <p14:creationId xmlns:p14="http://schemas.microsoft.com/office/powerpoint/2010/main" val="912724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a:t>
            </a:r>
            <a:r>
              <a:rPr lang="en-US" altLang="ja-JP" sz="2400" dirty="0"/>
              <a:t>ISBN</a:t>
            </a:r>
            <a:r>
              <a:rPr lang="ja-JP" altLang="en-US" sz="2400"/>
              <a:t>」のデータから読み取れること</a:t>
            </a:r>
            <a:r>
              <a:rPr lang="en-US" altLang="zh-CN" sz="2400" dirty="0"/>
              <a:t>-2</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3484459"/>
            <a:ext cx="7886700" cy="3186063"/>
          </a:xfrm>
        </p:spPr>
        <p:txBody>
          <a:bodyPr>
            <a:normAutofit lnSpcReduction="10000"/>
          </a:bodyPr>
          <a:lstStyle/>
          <a:p>
            <a:pPr marL="36000" lvl="1" indent="0">
              <a:lnSpc>
                <a:spcPct val="110000"/>
              </a:lnSpc>
              <a:spcBef>
                <a:spcPts val="0"/>
              </a:spcBef>
            </a:pPr>
            <a:r>
              <a:rPr lang="en-US" altLang="ja-JP" sz="1600" dirty="0"/>
              <a:t>ISBN</a:t>
            </a:r>
            <a:r>
              <a:rPr lang="ja-JP" altLang="en-US" sz="1600"/>
              <a:t>の列に対して「パターン」をいくつか手入力した。</a:t>
            </a:r>
            <a:endParaRPr lang="en-US" altLang="ja-JP" sz="1600" dirty="0"/>
          </a:p>
          <a:p>
            <a:pPr marL="493200" lvl="2" indent="0">
              <a:lnSpc>
                <a:spcPct val="110000"/>
              </a:lnSpc>
              <a:spcBef>
                <a:spcPts val="0"/>
              </a:spcBef>
            </a:pPr>
            <a:r>
              <a:rPr lang="ja-JP" altLang="en-US" sz="1200"/>
              <a:t>数値のまとまりを、 「</a:t>
            </a:r>
            <a:r>
              <a:rPr lang="en-US" altLang="ja-JP" sz="1200" dirty="0"/>
              <a:t>8</a:t>
            </a:r>
            <a:r>
              <a:rPr lang="ja-JP" altLang="en-US" sz="1200"/>
              <a:t>桁以上」 「</a:t>
            </a:r>
            <a:r>
              <a:rPr lang="en-US" altLang="ja-JP" sz="1200" dirty="0"/>
              <a:t>7</a:t>
            </a:r>
            <a:r>
              <a:rPr lang="ja-JP" altLang="en-US" sz="1200"/>
              <a:t>桁以上」 </a:t>
            </a:r>
            <a:r>
              <a:rPr lang="en-US" altLang="ja-JP" sz="1200" dirty="0"/>
              <a:t>..</a:t>
            </a:r>
            <a:r>
              <a:rPr lang="ja-JP" altLang="en-US" sz="1200"/>
              <a:t>「</a:t>
            </a:r>
            <a:r>
              <a:rPr lang="en-US" altLang="ja-JP" sz="1200" dirty="0"/>
              <a:t>2</a:t>
            </a:r>
            <a:r>
              <a:rPr lang="ja-JP" altLang="en-US" sz="1200"/>
              <a:t>桁以上」で見ている。</a:t>
            </a:r>
            <a:endParaRPr lang="en-US" altLang="ja-JP" sz="1200" dirty="0"/>
          </a:p>
          <a:p>
            <a:pPr marL="493200" lvl="2" indent="0">
              <a:lnSpc>
                <a:spcPct val="110000"/>
              </a:lnSpc>
              <a:spcBef>
                <a:spcPts val="0"/>
              </a:spcBef>
            </a:pPr>
            <a:r>
              <a:rPr lang="ja-JP" altLang="en-US" sz="1200"/>
              <a:t>この逆に指定すると、想定したとおりの動作にはならない。</a:t>
            </a:r>
            <a:endParaRPr lang="en-US" altLang="ja-JP" sz="1200" dirty="0"/>
          </a:p>
          <a:p>
            <a:pPr marL="493200" lvl="2" indent="0">
              <a:lnSpc>
                <a:spcPct val="110000"/>
              </a:lnSpc>
              <a:spcBef>
                <a:spcPts val="0"/>
              </a:spcBef>
            </a:pPr>
            <a:r>
              <a:rPr lang="ja-JP" altLang="en-US" sz="1200" b="1"/>
              <a:t>数値と反復回数を表す正規表現</a:t>
            </a:r>
            <a:r>
              <a:rPr lang="ja-JP" altLang="en-US" sz="1200"/>
              <a:t>の表記の仕方について、知っていることを前提とする。</a:t>
            </a:r>
            <a:endParaRPr lang="en-US" altLang="ja-JP" sz="1200" dirty="0"/>
          </a:p>
          <a:p>
            <a:pPr marL="36000" lvl="1" indent="0">
              <a:lnSpc>
                <a:spcPct val="110000"/>
              </a:lnSpc>
              <a:spcBef>
                <a:spcPts val="0"/>
              </a:spcBef>
            </a:pPr>
            <a:r>
              <a:rPr lang="ja-JP" altLang="en-US" sz="1600"/>
              <a:t>空文字列の</a:t>
            </a:r>
            <a:r>
              <a:rPr lang="en-US" altLang="ja-JP" sz="1600" dirty="0"/>
              <a:t>4</a:t>
            </a:r>
            <a:r>
              <a:rPr lang="ja-JP" altLang="en-US" sz="1600"/>
              <a:t>行以外は、</a:t>
            </a:r>
            <a:r>
              <a:rPr lang="ja-JP" altLang="en-US" sz="1600" u="sng"/>
              <a:t>数値</a:t>
            </a:r>
            <a:r>
              <a:rPr lang="en-US" altLang="ja-JP" sz="1600" u="sng" dirty="0"/>
              <a:t>(5</a:t>
            </a:r>
            <a:r>
              <a:rPr lang="ja-JP" altLang="en-US" sz="1600" u="sng"/>
              <a:t>回</a:t>
            </a:r>
            <a:r>
              <a:rPr lang="en-US" altLang="ja-JP" sz="1600" u="sng" dirty="0"/>
              <a:t>)</a:t>
            </a:r>
            <a:r>
              <a:rPr lang="ja-JP" altLang="en-US" sz="1600" u="sng"/>
              <a:t>とハイフン</a:t>
            </a:r>
            <a:r>
              <a:rPr lang="en-US" altLang="ja-JP" sz="1600" u="sng" dirty="0"/>
              <a:t>(4</a:t>
            </a:r>
            <a:r>
              <a:rPr lang="ja-JP" altLang="en-US" sz="1600" u="sng"/>
              <a:t>回</a:t>
            </a:r>
            <a:r>
              <a:rPr lang="en-US" altLang="ja-JP" sz="1600" u="sng" dirty="0"/>
              <a:t>)</a:t>
            </a:r>
            <a:r>
              <a:rPr lang="ja-JP" altLang="en-US" sz="1600" u="sng"/>
              <a:t>が交互に現れる</a:t>
            </a:r>
            <a:r>
              <a:rPr lang="ja-JP" altLang="en-US" sz="1600"/>
              <a:t>。</a:t>
            </a:r>
            <a:endParaRPr lang="en-US" altLang="ja-JP" sz="1600" dirty="0"/>
          </a:p>
          <a:p>
            <a:pPr marL="36000" lvl="1" indent="0">
              <a:lnSpc>
                <a:spcPct val="110000"/>
              </a:lnSpc>
              <a:spcBef>
                <a:spcPts val="0"/>
              </a:spcBef>
            </a:pPr>
            <a:r>
              <a:rPr lang="ja-JP" altLang="en-US" sz="1600"/>
              <a:t>各行で、数値の出現の</a:t>
            </a:r>
            <a:r>
              <a:rPr lang="en-US" altLang="ja-JP" sz="1600" dirty="0"/>
              <a:t>3</a:t>
            </a:r>
            <a:r>
              <a:rPr lang="ja-JP" altLang="en-US" sz="1600"/>
              <a:t>回目と</a:t>
            </a:r>
            <a:r>
              <a:rPr lang="en-US" altLang="ja-JP" sz="1600" dirty="0"/>
              <a:t>4</a:t>
            </a:r>
            <a:r>
              <a:rPr lang="ja-JP" altLang="en-US" sz="1600"/>
              <a:t>回目の出現について、桁数は合計が</a:t>
            </a:r>
            <a:r>
              <a:rPr lang="en-US" altLang="ja-JP" sz="1600" dirty="0"/>
              <a:t>8</a:t>
            </a:r>
            <a:r>
              <a:rPr lang="ja-JP" altLang="en-US" sz="1600"/>
              <a:t>桁。</a:t>
            </a:r>
            <a:endParaRPr lang="en-US" altLang="ja-JP" sz="1600" dirty="0"/>
          </a:p>
          <a:p>
            <a:pPr marL="493200" lvl="2" indent="0">
              <a:lnSpc>
                <a:spcPct val="110000"/>
              </a:lnSpc>
              <a:spcBef>
                <a:spcPts val="0"/>
              </a:spcBef>
            </a:pPr>
            <a:r>
              <a:rPr lang="ja-JP" altLang="en-US" sz="1200"/>
              <a:t>出力表の </a:t>
            </a:r>
            <a:r>
              <a:rPr lang="en-US" altLang="ja-JP" sz="1200" dirty="0"/>
              <a:t>.</a:t>
            </a:r>
            <a:r>
              <a:rPr lang="ja-JP" altLang="en-US" sz="1200"/>
              <a:t> の付いた数で同じ頻度数であれば、それに対応する行は全ては、一致することを意味している。</a:t>
            </a:r>
            <a:endParaRPr lang="en-US" altLang="ja-JP" sz="1200" dirty="0"/>
          </a:p>
          <a:p>
            <a:pPr marL="493200" lvl="2" indent="0">
              <a:lnSpc>
                <a:spcPct val="110000"/>
              </a:lnSpc>
              <a:spcBef>
                <a:spcPts val="0"/>
              </a:spcBef>
            </a:pPr>
            <a:r>
              <a:rPr lang="ja-JP" altLang="en-US" sz="1200"/>
              <a:t>たとえば、</a:t>
            </a:r>
            <a:r>
              <a:rPr lang="en-US" altLang="ja-JP" sz="1200" dirty="0"/>
              <a:t>52.</a:t>
            </a:r>
            <a:r>
              <a:rPr lang="ja-JP" altLang="en-US" sz="1200"/>
              <a:t>と書かれた</a:t>
            </a:r>
            <a:r>
              <a:rPr lang="en-US" altLang="ja-JP" sz="1200" dirty="0"/>
              <a:t>(0</a:t>
            </a:r>
            <a:r>
              <a:rPr lang="ja-JP" altLang="en-US" sz="1200"/>
              <a:t>始まりのまとまり</a:t>
            </a:r>
            <a:r>
              <a:rPr lang="en-US" altLang="ja-JP" sz="1200" dirty="0"/>
              <a:t>)4</a:t>
            </a:r>
            <a:r>
              <a:rPr lang="ja-JP" altLang="en-US" sz="1200"/>
              <a:t>番目の「数</a:t>
            </a:r>
            <a:r>
              <a:rPr lang="en-US" altLang="ja-JP" sz="1200" dirty="0"/>
              <a:t>6</a:t>
            </a:r>
            <a:r>
              <a:rPr lang="ja-JP" altLang="en-US" sz="1200"/>
              <a:t>桁」と</a:t>
            </a:r>
            <a:r>
              <a:rPr lang="en-US" altLang="ja-JP" sz="1200" dirty="0"/>
              <a:t>6</a:t>
            </a:r>
            <a:r>
              <a:rPr lang="ja-JP" altLang="en-US" sz="1200"/>
              <a:t>番目の「数</a:t>
            </a:r>
            <a:r>
              <a:rPr lang="en-US" altLang="ja-JP" sz="1200" dirty="0"/>
              <a:t>2</a:t>
            </a:r>
            <a:r>
              <a:rPr lang="ja-JP" altLang="en-US" sz="1200"/>
              <a:t>桁」の両方に当てはまる行は全て同じ入力の行位置から来ていることを表している。</a:t>
            </a:r>
            <a:r>
              <a:rPr lang="en-US" altLang="ja-JP" sz="1200" dirty="0"/>
              <a:t>181. </a:t>
            </a:r>
            <a:r>
              <a:rPr lang="ja-JP" altLang="en-US" sz="1200"/>
              <a:t>や</a:t>
            </a:r>
            <a:r>
              <a:rPr lang="en-US" altLang="ja-JP" sz="1200" dirty="0"/>
              <a:t>358. </a:t>
            </a:r>
            <a:r>
              <a:rPr lang="ja-JP" altLang="en-US" sz="1200"/>
              <a:t>も同様。</a:t>
            </a:r>
            <a:endParaRPr lang="en-US" altLang="ja-JP" sz="1200" dirty="0"/>
          </a:p>
          <a:p>
            <a:pPr marL="36000" lvl="1" indent="0">
              <a:lnSpc>
                <a:spcPct val="110000"/>
              </a:lnSpc>
              <a:spcBef>
                <a:spcPts val="0"/>
              </a:spcBef>
            </a:pPr>
            <a:r>
              <a:rPr lang="ja-JP" altLang="en-US" sz="1600"/>
              <a:t>入手したデータ上</a:t>
            </a:r>
            <a:r>
              <a:rPr lang="en-US" altLang="ja-JP" sz="1600" dirty="0"/>
              <a:t>17</a:t>
            </a:r>
            <a:r>
              <a:rPr lang="ja-JP" altLang="en-US" sz="1600"/>
              <a:t>桁だった「</a:t>
            </a:r>
            <a:r>
              <a:rPr lang="en-US" altLang="ja-JP" sz="1600" dirty="0"/>
              <a:t>ISBN</a:t>
            </a:r>
            <a:r>
              <a:rPr lang="ja-JP" altLang="en-US" sz="1600"/>
              <a:t>番号は</a:t>
            </a:r>
            <a:r>
              <a:rPr lang="en-US" altLang="ja-JP" sz="1600" dirty="0"/>
              <a:t>13</a:t>
            </a:r>
            <a:r>
              <a:rPr lang="ja-JP" altLang="en-US" sz="1600"/>
              <a:t>桁の数」について</a:t>
            </a:r>
            <a:r>
              <a:rPr lang="ja-JP" altLang="en-US" sz="1600" u="sng"/>
              <a:t>理解が深まる</a:t>
            </a:r>
            <a:r>
              <a:rPr lang="ja-JP" altLang="en-US" sz="1600"/>
              <a:t>。</a:t>
            </a:r>
            <a:endParaRPr lang="en-US" altLang="ja-JP" sz="1600" dirty="0"/>
          </a:p>
          <a:p>
            <a:pPr marL="493200" lvl="2" indent="0">
              <a:lnSpc>
                <a:spcPct val="110000"/>
              </a:lnSpc>
              <a:spcBef>
                <a:spcPts val="0"/>
              </a:spcBef>
            </a:pPr>
            <a:r>
              <a:rPr lang="ja-JP" altLang="en-US" sz="1200"/>
              <a:t>実際に確かめることは大事。何か誤解をしているという不安を払拭するため。</a:t>
            </a:r>
            <a:endParaRPr lang="en-US" altLang="ja-JP" sz="1200" dirty="0"/>
          </a:p>
          <a:p>
            <a:pPr marL="493200" lvl="2" indent="0">
              <a:lnSpc>
                <a:spcPct val="110000"/>
              </a:lnSpc>
              <a:spcBef>
                <a:spcPts val="0"/>
              </a:spcBef>
            </a:pPr>
            <a:r>
              <a:rPr lang="ja-JP" altLang="en-US" sz="1200"/>
              <a:t>データに規則性があり、データ上の不具合が無いこと</a:t>
            </a:r>
            <a:r>
              <a:rPr lang="en-US" altLang="ja-JP" sz="1200" dirty="0"/>
              <a:t>(</a:t>
            </a:r>
            <a:r>
              <a:rPr lang="ja-JP" altLang="en-US" sz="1200"/>
              <a:t>ただし空欄は</a:t>
            </a:r>
            <a:r>
              <a:rPr lang="en-US" altLang="ja-JP" sz="1200" dirty="0"/>
              <a:t>4</a:t>
            </a:r>
            <a:r>
              <a:rPr lang="ja-JP" altLang="en-US" sz="1200"/>
              <a:t>個あった</a:t>
            </a:r>
            <a:r>
              <a:rPr lang="en-US" altLang="ja-JP" sz="1200" dirty="0"/>
              <a:t>)</a:t>
            </a:r>
            <a:r>
              <a:rPr lang="ja-JP" altLang="en-US" sz="1200"/>
              <a:t>を確かめることが出来た。</a:t>
            </a:r>
            <a:endParaRPr lang="en-US" altLang="ja-JP" sz="1200" dirty="0"/>
          </a:p>
          <a:p>
            <a:pPr marL="36000" lvl="1" indent="0">
              <a:lnSpc>
                <a:spcPct val="110000"/>
              </a:lnSpc>
              <a:spcBef>
                <a:spcPts val="0"/>
              </a:spcBef>
            </a:pPr>
            <a:r>
              <a:rPr lang="en-US" altLang="ja-JP" sz="1600" dirty="0" err="1"/>
              <a:t>digitdemog</a:t>
            </a:r>
            <a:r>
              <a:rPr lang="ja-JP" altLang="en-US" sz="1600"/>
              <a:t>単体でも有用だが、パターン指定により、的確なことが分かる。</a:t>
            </a:r>
            <a:endParaRPr lang="en-US" altLang="ja-JP" sz="1600" dirty="0"/>
          </a:p>
          <a:p>
            <a:pPr marL="493200" lvl="2" indent="0">
              <a:lnSpc>
                <a:spcPct val="110000"/>
              </a:lnSpc>
              <a:spcBef>
                <a:spcPts val="0"/>
              </a:spcBef>
            </a:pPr>
            <a:r>
              <a:rPr lang="ja-JP" altLang="en-US" sz="1200"/>
              <a:t>この出力だけでも記録すれば、後でいろいろなことを随時確認できる。</a:t>
            </a:r>
            <a:endParaRPr lang="en-US" altLang="ja-JP" sz="1200" dirty="0"/>
          </a:p>
          <a:p>
            <a:pPr marL="493200" lvl="2" indent="0">
              <a:lnSpc>
                <a:spcPct val="110000"/>
              </a:lnSpc>
              <a:spcBef>
                <a:spcPts val="0"/>
              </a:spcBef>
            </a:pPr>
            <a:r>
              <a:rPr lang="ja-JP" altLang="en-US" sz="1200"/>
              <a:t>上記の知見も</a:t>
            </a:r>
            <a:r>
              <a:rPr lang="ja-JP" altLang="en-US" sz="1200" b="1"/>
              <a:t>メモ取りは重要</a:t>
            </a:r>
            <a:r>
              <a:rPr lang="ja-JP" altLang="en-US" sz="1200"/>
              <a:t> </a:t>
            </a:r>
            <a:r>
              <a:rPr lang="en-US" altLang="ja-JP" sz="1200" dirty="0"/>
              <a:t>(</a:t>
            </a:r>
            <a:r>
              <a:rPr lang="ja-JP" altLang="en-US" sz="1200"/>
              <a:t>他人への説明に思い出すのに時間がかかるため</a:t>
            </a:r>
            <a:r>
              <a:rPr lang="en-US" altLang="ja-JP" sz="1200" dirty="0"/>
              <a:t>)</a:t>
            </a:r>
            <a:r>
              <a:rPr lang="ja-JP" altLang="en-US" sz="1200"/>
              <a:t>だが、</a:t>
            </a:r>
            <a:r>
              <a:rPr lang="ja-JP" altLang="en-US" sz="1200" b="1"/>
              <a:t>実務上は省略可能</a:t>
            </a:r>
            <a:r>
              <a:rPr lang="ja-JP" altLang="en-US" sz="1200"/>
              <a:t>。</a:t>
            </a:r>
            <a:endParaRPr lang="en-US" altLang="ja-JP" sz="1200" dirty="0"/>
          </a:p>
        </p:txBody>
      </p:sp>
      <p:sp>
        <p:nvSpPr>
          <p:cNvPr id="3" name="スライド番号プレースホルダー 2">
            <a:extLst>
              <a:ext uri="{FF2B5EF4-FFF2-40B4-BE49-F238E27FC236}">
                <a16:creationId xmlns:a16="http://schemas.microsoft.com/office/drawing/2014/main" id="{1CCE76C2-6F08-7A20-9D3F-7F49F9305B04}"/>
              </a:ext>
            </a:extLst>
          </p:cNvPr>
          <p:cNvSpPr>
            <a:spLocks noGrp="1"/>
          </p:cNvSpPr>
          <p:nvPr>
            <p:ph type="sldNum" sz="quarter" idx="12"/>
          </p:nvPr>
        </p:nvSpPr>
        <p:spPr/>
        <p:txBody>
          <a:bodyPr/>
          <a:lstStyle/>
          <a:p>
            <a:fld id="{2D75286E-B0B5-9B4F-A0FB-DAA0E9662758}" type="slidenum">
              <a:rPr kumimoji="1" lang="ja-JP" altLang="en-US" smtClean="0"/>
              <a:t>12</a:t>
            </a:fld>
            <a:endParaRPr kumimoji="1" lang="ja-JP" altLang="en-US"/>
          </a:p>
        </p:txBody>
      </p:sp>
      <p:pic>
        <p:nvPicPr>
          <p:cNvPr id="8" name="図 7">
            <a:extLst>
              <a:ext uri="{FF2B5EF4-FFF2-40B4-BE49-F238E27FC236}">
                <a16:creationId xmlns:a16="http://schemas.microsoft.com/office/drawing/2014/main" id="{E3B6B3EC-04E6-5AC7-12CC-2A4A9678A4D5}"/>
              </a:ext>
            </a:extLst>
          </p:cNvPr>
          <p:cNvPicPr>
            <a:picLocks noChangeAspect="1"/>
          </p:cNvPicPr>
          <p:nvPr/>
        </p:nvPicPr>
        <p:blipFill>
          <a:blip r:embed="rId2"/>
          <a:stretch>
            <a:fillRect/>
          </a:stretch>
        </p:blipFill>
        <p:spPr>
          <a:xfrm>
            <a:off x="1151116" y="634870"/>
            <a:ext cx="6629400" cy="2794130"/>
          </a:xfrm>
          <a:prstGeom prst="rect">
            <a:avLst/>
          </a:prstGeom>
        </p:spPr>
      </p:pic>
    </p:spTree>
    <p:extLst>
      <p:ext uri="{BB962C8B-B14F-4D97-AF65-F5344CB8AC3E}">
        <p14:creationId xmlns:p14="http://schemas.microsoft.com/office/powerpoint/2010/main" val="3968380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書誌情報の本の「ページ数等」から読み取れること</a:t>
            </a:r>
            <a:r>
              <a:rPr lang="en-US" altLang="ja-JP" sz="2400" dirty="0"/>
              <a:t>:</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5210457"/>
            <a:ext cx="7886700" cy="1460066"/>
          </a:xfrm>
        </p:spPr>
        <p:txBody>
          <a:bodyPr>
            <a:normAutofit/>
          </a:bodyPr>
          <a:lstStyle/>
          <a:p>
            <a:pPr marL="36000" indent="0">
              <a:lnSpc>
                <a:spcPct val="100000"/>
              </a:lnSpc>
              <a:spcBef>
                <a:spcPts val="0"/>
              </a:spcBef>
            </a:pPr>
            <a:r>
              <a:rPr lang="ja-JP" altLang="en-US" sz="1600"/>
              <a:t>「数</a:t>
            </a:r>
            <a:r>
              <a:rPr lang="en-US" altLang="ja-JP" sz="1600" dirty="0"/>
              <a:t>p</a:t>
            </a:r>
            <a:r>
              <a:rPr lang="ja-JP" altLang="en-US" sz="1600"/>
              <a:t>」という行が多そうだが、いつもその形式とは限らない。</a:t>
            </a:r>
            <a:endParaRPr lang="en-US" altLang="ja-JP" sz="1600" dirty="0"/>
          </a:p>
          <a:p>
            <a:pPr marL="36000" indent="0">
              <a:lnSpc>
                <a:spcPct val="100000"/>
              </a:lnSpc>
              <a:spcBef>
                <a:spcPts val="0"/>
              </a:spcBef>
            </a:pPr>
            <a:r>
              <a:rPr kumimoji="1" lang="ja-JP" altLang="en-US" sz="1600"/>
              <a:t>空文字列も</a:t>
            </a:r>
            <a:r>
              <a:rPr kumimoji="1" lang="en-US" altLang="ja-JP" sz="1600" dirty="0"/>
              <a:t>10%</a:t>
            </a:r>
            <a:r>
              <a:rPr kumimoji="1" lang="ja-JP" altLang="en-US" sz="1600"/>
              <a:t>近い</a:t>
            </a:r>
            <a:r>
              <a:rPr kumimoji="1" lang="en-US" altLang="ja-JP" sz="1600" dirty="0"/>
              <a:t>124</a:t>
            </a:r>
            <a:r>
              <a:rPr kumimoji="1" lang="ja-JP" altLang="en-US" sz="1600"/>
              <a:t>行。</a:t>
            </a:r>
            <a:endParaRPr kumimoji="1" lang="en-US" altLang="ja-JP" sz="1600" dirty="0"/>
          </a:p>
          <a:p>
            <a:pPr marL="36000" indent="0">
              <a:lnSpc>
                <a:spcPct val="100000"/>
              </a:lnSpc>
              <a:spcBef>
                <a:spcPts val="0"/>
              </a:spcBef>
            </a:pPr>
            <a:r>
              <a:rPr lang="ja-JP" altLang="en-US" sz="1400"/>
              <a:t>オプション</a:t>
            </a:r>
            <a:r>
              <a:rPr lang="en-US" altLang="ja-JP" sz="1400" dirty="0"/>
              <a:t>-. 7</a:t>
            </a:r>
            <a:r>
              <a:rPr lang="ja-JP" altLang="en-US" sz="1400"/>
              <a:t>により、頻度</a:t>
            </a:r>
            <a:r>
              <a:rPr lang="en-US" altLang="ja-JP" sz="1400" dirty="0"/>
              <a:t>1</a:t>
            </a:r>
            <a:r>
              <a:rPr lang="ja-JP" altLang="en-US" sz="1400"/>
              <a:t>の所が</a:t>
            </a:r>
            <a:r>
              <a:rPr lang="en-US" altLang="ja-JP" sz="1400" dirty="0"/>
              <a:t>1. , 1.0 , … 1.00000 </a:t>
            </a:r>
            <a:r>
              <a:rPr lang="ja-JP" altLang="en-US" sz="1400"/>
              <a:t>でどの同じ行から来たか識別可能にした。</a:t>
            </a:r>
            <a:endParaRPr lang="en-US" altLang="ja-JP" sz="1400" dirty="0"/>
          </a:p>
          <a:p>
            <a:pPr marL="36000" indent="0">
              <a:lnSpc>
                <a:spcPct val="100000"/>
              </a:lnSpc>
              <a:spcBef>
                <a:spcPts val="0"/>
              </a:spcBef>
            </a:pPr>
            <a:r>
              <a:rPr kumimoji="1" lang="en-US" altLang="ja-JP" sz="1600" dirty="0">
                <a:solidFill>
                  <a:srgbClr val="C00000"/>
                </a:solidFill>
              </a:rPr>
              <a:t>1</a:t>
            </a:r>
            <a:r>
              <a:rPr kumimoji="1" lang="ja-JP" altLang="en-US" sz="1600">
                <a:solidFill>
                  <a:srgbClr val="C00000"/>
                </a:solidFill>
              </a:rPr>
              <a:t>文字で収まらない決まったような言い回しがあるので、それを次ページで扱う。</a:t>
            </a:r>
            <a:endParaRPr kumimoji="1" lang="en-US" altLang="ja-JP" sz="1600" dirty="0">
              <a:solidFill>
                <a:srgbClr val="C00000"/>
              </a:solidFill>
            </a:endParaRPr>
          </a:p>
          <a:p>
            <a:pPr marL="36000" indent="0">
              <a:lnSpc>
                <a:spcPct val="100000"/>
              </a:lnSpc>
              <a:spcBef>
                <a:spcPts val="0"/>
              </a:spcBef>
            </a:pPr>
            <a:endParaRPr kumimoji="1" lang="en-US" altLang="ja-JP" sz="1600" dirty="0"/>
          </a:p>
        </p:txBody>
      </p:sp>
      <p:sp>
        <p:nvSpPr>
          <p:cNvPr id="8" name="スライド番号プレースホルダー 7">
            <a:extLst>
              <a:ext uri="{FF2B5EF4-FFF2-40B4-BE49-F238E27FC236}">
                <a16:creationId xmlns:a16="http://schemas.microsoft.com/office/drawing/2014/main" id="{403F298D-9563-7FD6-EAD4-5AFD45D3679D}"/>
              </a:ext>
            </a:extLst>
          </p:cNvPr>
          <p:cNvSpPr>
            <a:spLocks noGrp="1"/>
          </p:cNvSpPr>
          <p:nvPr>
            <p:ph type="sldNum" sz="quarter" idx="12"/>
          </p:nvPr>
        </p:nvSpPr>
        <p:spPr/>
        <p:txBody>
          <a:bodyPr/>
          <a:lstStyle/>
          <a:p>
            <a:fld id="{2D75286E-B0B5-9B4F-A0FB-DAA0E9662758}" type="slidenum">
              <a:rPr kumimoji="1" lang="ja-JP" altLang="en-US" smtClean="0"/>
              <a:t>13</a:t>
            </a:fld>
            <a:endParaRPr kumimoji="1" lang="ja-JP" altLang="en-US"/>
          </a:p>
        </p:txBody>
      </p:sp>
      <p:pic>
        <p:nvPicPr>
          <p:cNvPr id="9" name="図 8">
            <a:extLst>
              <a:ext uri="{FF2B5EF4-FFF2-40B4-BE49-F238E27FC236}">
                <a16:creationId xmlns:a16="http://schemas.microsoft.com/office/drawing/2014/main" id="{DF4B086C-542F-1BCA-D22F-1FBBB8B7D77E}"/>
              </a:ext>
            </a:extLst>
          </p:cNvPr>
          <p:cNvPicPr>
            <a:picLocks noChangeAspect="1"/>
          </p:cNvPicPr>
          <p:nvPr/>
        </p:nvPicPr>
        <p:blipFill>
          <a:blip r:embed="rId2"/>
          <a:stretch>
            <a:fillRect/>
          </a:stretch>
        </p:blipFill>
        <p:spPr>
          <a:xfrm>
            <a:off x="685800" y="660876"/>
            <a:ext cx="7772400" cy="4356726"/>
          </a:xfrm>
          <a:prstGeom prst="rect">
            <a:avLst/>
          </a:prstGeom>
        </p:spPr>
      </p:pic>
    </p:spTree>
    <p:extLst>
      <p:ext uri="{BB962C8B-B14F-4D97-AF65-F5344CB8AC3E}">
        <p14:creationId xmlns:p14="http://schemas.microsoft.com/office/powerpoint/2010/main" val="653816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書誌情報の本の「ページ数等」から読み取れること</a:t>
            </a:r>
            <a:r>
              <a:rPr lang="en-US" altLang="ja-JP" sz="2400" dirty="0"/>
              <a:t> (2) :</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322342" y="4544947"/>
            <a:ext cx="8499316" cy="2125576"/>
          </a:xfrm>
        </p:spPr>
        <p:txBody>
          <a:bodyPr>
            <a:normAutofit/>
          </a:bodyPr>
          <a:lstStyle/>
          <a:p>
            <a:pPr marL="36000" indent="0">
              <a:lnSpc>
                <a:spcPct val="100000"/>
              </a:lnSpc>
              <a:spcBef>
                <a:spcPts val="0"/>
              </a:spcBef>
            </a:pPr>
            <a:r>
              <a:rPr lang="ja-JP" altLang="en-US" sz="1600"/>
              <a:t> オプションの</a:t>
            </a:r>
            <a:r>
              <a:rPr lang="en-US" altLang="ja-JP" sz="1600" dirty="0"/>
              <a:t>-e</a:t>
            </a:r>
            <a:r>
              <a:rPr lang="ja-JP" altLang="en-US" sz="1600"/>
              <a:t>でいくつも</a:t>
            </a:r>
            <a:r>
              <a:rPr lang="ja-JP" altLang="en-US" sz="1600" b="1"/>
              <a:t>正規表現</a:t>
            </a:r>
            <a:r>
              <a:rPr lang="ja-JP" altLang="en-US" sz="1600"/>
              <a:t>を指定して</a:t>
            </a:r>
            <a:r>
              <a:rPr lang="en-US" altLang="ja-JP" sz="1600" dirty="0"/>
              <a:t>1</a:t>
            </a:r>
            <a:r>
              <a:rPr lang="ja-JP" altLang="en-US" sz="1600"/>
              <a:t>文字と見なせるようにしてある。</a:t>
            </a:r>
            <a:endParaRPr lang="en-US" altLang="ja-JP" sz="1600" dirty="0"/>
          </a:p>
          <a:p>
            <a:pPr marL="493200" lvl="1" indent="0">
              <a:lnSpc>
                <a:spcPct val="100000"/>
              </a:lnSpc>
              <a:spcBef>
                <a:spcPts val="0"/>
              </a:spcBef>
            </a:pPr>
            <a:r>
              <a:rPr kumimoji="1" lang="ja-JP" altLang="en-US" sz="1200"/>
              <a:t>その機能を使って、特定の言い回しを</a:t>
            </a:r>
            <a:r>
              <a:rPr kumimoji="1" lang="en-US" altLang="ja-JP" sz="1200" dirty="0"/>
              <a:t>(</a:t>
            </a:r>
            <a:r>
              <a:rPr lang="ja-JP" altLang="en-US" sz="1200"/>
              <a:t>前のページよりも</a:t>
            </a:r>
            <a:r>
              <a:rPr kumimoji="1" lang="en-US" altLang="ja-JP" sz="1200" dirty="0"/>
              <a:t>)</a:t>
            </a:r>
            <a:r>
              <a:rPr kumimoji="1" lang="ja-JP" altLang="en-US" sz="1200"/>
              <a:t>まとめて出力した。</a:t>
            </a:r>
            <a:endParaRPr kumimoji="1" lang="en-US" altLang="ja-JP" sz="1200" dirty="0"/>
          </a:p>
          <a:p>
            <a:pPr marL="36000" indent="0">
              <a:lnSpc>
                <a:spcPct val="100000"/>
              </a:lnSpc>
              <a:spcBef>
                <a:spcPts val="0"/>
              </a:spcBef>
            </a:pPr>
            <a:r>
              <a:rPr kumimoji="1" lang="ja-JP" altLang="en-US" sz="1600"/>
              <a:t>パターンがもっと明確に読み取れるようになった。</a:t>
            </a:r>
            <a:endParaRPr kumimoji="1" lang="en-US" altLang="ja-JP" sz="1600" dirty="0"/>
          </a:p>
          <a:p>
            <a:pPr marL="493200" lvl="1" indent="0">
              <a:lnSpc>
                <a:spcPct val="100000"/>
              </a:lnSpc>
              <a:spcBef>
                <a:spcPts val="0"/>
              </a:spcBef>
            </a:pPr>
            <a:r>
              <a:rPr lang="ja-JP" altLang="en-US" sz="1200" u="sng"/>
              <a:t>ページ数情報がどのように記載されたかが分かるので、もっと良い書式で記録することの提案が出来るであろう。</a:t>
            </a:r>
            <a:endParaRPr kumimoji="1" lang="en-US" altLang="ja-JP" sz="1200" u="sng" dirty="0"/>
          </a:p>
          <a:p>
            <a:pPr marL="36000" indent="0">
              <a:lnSpc>
                <a:spcPct val="100000"/>
              </a:lnSpc>
              <a:spcBef>
                <a:spcPts val="0"/>
              </a:spcBef>
            </a:pPr>
            <a:r>
              <a:rPr lang="ja-JP" altLang="en-US" sz="1600"/>
              <a:t>この図の上半分と下半分は、オプションで</a:t>
            </a:r>
            <a:r>
              <a:rPr lang="en-US" altLang="ja-JP" sz="1600" dirty="0"/>
              <a:t>-g2</a:t>
            </a:r>
            <a:r>
              <a:rPr lang="ja-JP" altLang="en-US" sz="1600"/>
              <a:t>と</a:t>
            </a:r>
            <a:r>
              <a:rPr lang="en-US" altLang="ja-JP" sz="1600" dirty="0"/>
              <a:t>-g2.</a:t>
            </a:r>
            <a:r>
              <a:rPr lang="ja-JP" altLang="en-US" sz="1600"/>
              <a:t> と違う。</a:t>
            </a:r>
            <a:endParaRPr lang="en-US" altLang="ja-JP" sz="1600" dirty="0"/>
          </a:p>
          <a:p>
            <a:pPr marL="493200" lvl="1" indent="0">
              <a:lnSpc>
                <a:spcPct val="100000"/>
              </a:lnSpc>
              <a:spcBef>
                <a:spcPts val="0"/>
              </a:spcBef>
            </a:pPr>
            <a:r>
              <a:rPr kumimoji="1" lang="ja-JP" altLang="en-US" sz="1200"/>
              <a:t>上半分は</a:t>
            </a:r>
            <a:r>
              <a:rPr kumimoji="1" lang="ja-JP" altLang="en-US" sz="1200" b="1"/>
              <a:t>短めの例</a:t>
            </a:r>
            <a:r>
              <a:rPr kumimoji="1" lang="ja-JP" altLang="en-US" sz="1200"/>
              <a:t>、下半分は</a:t>
            </a:r>
            <a:r>
              <a:rPr kumimoji="1" lang="ja-JP" altLang="en-US" sz="1200" b="1"/>
              <a:t>長めの例</a:t>
            </a:r>
            <a:r>
              <a:rPr kumimoji="1" lang="ja-JP" altLang="en-US" sz="1200"/>
              <a:t>が現れやすい。</a:t>
            </a:r>
            <a:endParaRPr lang="en-US" altLang="ja-JP" sz="1200" dirty="0"/>
          </a:p>
          <a:p>
            <a:pPr marL="493200" lvl="1" indent="0">
              <a:lnSpc>
                <a:spcPct val="100000"/>
              </a:lnSpc>
              <a:spcBef>
                <a:spcPts val="0"/>
              </a:spcBef>
            </a:pPr>
            <a:r>
              <a:rPr kumimoji="1" lang="ja-JP" altLang="en-US" sz="1200"/>
              <a:t>出力各行において「左半分の各頻度」に対応している各入力行の文字列に対して、</a:t>
            </a:r>
            <a:br>
              <a:rPr kumimoji="1" lang="en-US" altLang="ja-JP" sz="1200" dirty="0"/>
            </a:br>
            <a:r>
              <a:rPr kumimoji="1" lang="ja-JP" altLang="en-US" sz="1200"/>
              <a:t>   例については、前者は左</a:t>
            </a:r>
            <a:r>
              <a:rPr kumimoji="1" lang="en-US" altLang="ja-JP" sz="1200" dirty="0"/>
              <a:t>(</a:t>
            </a:r>
            <a:r>
              <a:rPr kumimoji="1" lang="ja-JP" altLang="en-US" sz="1200"/>
              <a:t>桁位置が</a:t>
            </a:r>
            <a:r>
              <a:rPr kumimoji="1" lang="en-US" altLang="ja-JP" sz="1200" dirty="0"/>
              <a:t>0</a:t>
            </a:r>
            <a:r>
              <a:rPr kumimoji="1" lang="ja-JP" altLang="en-US" sz="1200"/>
              <a:t>に近い方</a:t>
            </a:r>
            <a:r>
              <a:rPr kumimoji="1" lang="en-US" altLang="ja-JP" sz="1200" dirty="0"/>
              <a:t>)</a:t>
            </a:r>
            <a:r>
              <a:rPr kumimoji="1" lang="ja-JP" altLang="en-US" sz="1200"/>
              <a:t>、後者は右</a:t>
            </a:r>
            <a:r>
              <a:rPr kumimoji="1" lang="en-US" altLang="ja-JP" sz="1200" dirty="0"/>
              <a:t>(</a:t>
            </a:r>
            <a:r>
              <a:rPr kumimoji="1" lang="ja-JP" altLang="en-US" sz="1200"/>
              <a:t>桁位置が</a:t>
            </a:r>
            <a:r>
              <a:rPr kumimoji="1" lang="en-US" altLang="ja-JP" sz="1200" dirty="0"/>
              <a:t>8</a:t>
            </a:r>
            <a:r>
              <a:rPr kumimoji="1" lang="ja-JP" altLang="en-US" sz="1200"/>
              <a:t>に近い方</a:t>
            </a:r>
            <a:r>
              <a:rPr kumimoji="1" lang="en-US" altLang="ja-JP" sz="1200" dirty="0"/>
              <a:t>)</a:t>
            </a:r>
            <a:r>
              <a:rPr kumimoji="1" lang="ja-JP" altLang="en-US" sz="1200"/>
              <a:t>を優先した為。</a:t>
            </a:r>
            <a:endParaRPr kumimoji="1" lang="en-US" altLang="ja-JP" sz="1200" dirty="0"/>
          </a:p>
        </p:txBody>
      </p:sp>
      <p:sp>
        <p:nvSpPr>
          <p:cNvPr id="3" name="スライド番号プレースホルダー 2">
            <a:extLst>
              <a:ext uri="{FF2B5EF4-FFF2-40B4-BE49-F238E27FC236}">
                <a16:creationId xmlns:a16="http://schemas.microsoft.com/office/drawing/2014/main" id="{C70B0B99-58C4-C837-6DB7-BA7543091349}"/>
              </a:ext>
            </a:extLst>
          </p:cNvPr>
          <p:cNvSpPr>
            <a:spLocks noGrp="1"/>
          </p:cNvSpPr>
          <p:nvPr>
            <p:ph type="sldNum" sz="quarter" idx="12"/>
          </p:nvPr>
        </p:nvSpPr>
        <p:spPr/>
        <p:txBody>
          <a:bodyPr/>
          <a:lstStyle/>
          <a:p>
            <a:fld id="{2D75286E-B0B5-9B4F-A0FB-DAA0E9662758}" type="slidenum">
              <a:rPr kumimoji="1" lang="ja-JP" altLang="en-US" smtClean="0"/>
              <a:t>14</a:t>
            </a:fld>
            <a:endParaRPr kumimoji="1" lang="ja-JP" altLang="en-US"/>
          </a:p>
        </p:txBody>
      </p:sp>
      <p:pic>
        <p:nvPicPr>
          <p:cNvPr id="4" name="図 3">
            <a:extLst>
              <a:ext uri="{FF2B5EF4-FFF2-40B4-BE49-F238E27FC236}">
                <a16:creationId xmlns:a16="http://schemas.microsoft.com/office/drawing/2014/main" id="{8DBB7C0F-F862-CEF0-CB01-5F92CDD33E24}"/>
              </a:ext>
            </a:extLst>
          </p:cNvPr>
          <p:cNvPicPr>
            <a:picLocks noChangeAspect="1"/>
          </p:cNvPicPr>
          <p:nvPr/>
        </p:nvPicPr>
        <p:blipFill>
          <a:blip r:embed="rId2"/>
          <a:stretch>
            <a:fillRect/>
          </a:stretch>
        </p:blipFill>
        <p:spPr>
          <a:xfrm>
            <a:off x="685800" y="749941"/>
            <a:ext cx="7772400" cy="3413073"/>
          </a:xfrm>
          <a:prstGeom prst="rect">
            <a:avLst/>
          </a:prstGeom>
        </p:spPr>
      </p:pic>
    </p:spTree>
    <p:extLst>
      <p:ext uri="{BB962C8B-B14F-4D97-AF65-F5344CB8AC3E}">
        <p14:creationId xmlns:p14="http://schemas.microsoft.com/office/powerpoint/2010/main" val="39967707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15117"/>
            <a:ext cx="7886700" cy="562464"/>
          </a:xfrm>
        </p:spPr>
        <p:txBody>
          <a:bodyPr>
            <a:noAutofit/>
          </a:bodyPr>
          <a:lstStyle/>
          <a:p>
            <a:r>
              <a:rPr lang="ja-JP" altLang="en-US" sz="2400"/>
              <a:t>書誌情報の本の「</a:t>
            </a:r>
            <a:r>
              <a:rPr lang="ja-JP" altLang="en-US" sz="2400" b="1"/>
              <a:t>タイトル</a:t>
            </a:r>
            <a:r>
              <a:rPr lang="ja-JP" altLang="en-US" sz="2400"/>
              <a:t>」から読み取れること</a:t>
            </a:r>
            <a:r>
              <a:rPr lang="en-US" altLang="ja-JP" sz="2400" dirty="0"/>
              <a:t> :</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322342" y="5367987"/>
            <a:ext cx="8499316" cy="1302535"/>
          </a:xfrm>
        </p:spPr>
        <p:txBody>
          <a:bodyPr>
            <a:normAutofit lnSpcReduction="10000"/>
          </a:bodyPr>
          <a:lstStyle/>
          <a:p>
            <a:pPr marL="36000" indent="0">
              <a:lnSpc>
                <a:spcPct val="100000"/>
              </a:lnSpc>
              <a:spcBef>
                <a:spcPts val="0"/>
              </a:spcBef>
            </a:pPr>
            <a:r>
              <a:rPr lang="ja-JP" altLang="en-US" sz="1600"/>
              <a:t> オプションの</a:t>
            </a:r>
            <a:r>
              <a:rPr lang="en-US" altLang="ja-JP" sz="1600" dirty="0"/>
              <a:t>-e</a:t>
            </a:r>
            <a:r>
              <a:rPr lang="ja-JP" altLang="en-US" sz="1600"/>
              <a:t>でいくつもの</a:t>
            </a:r>
            <a:r>
              <a:rPr lang="ja-JP" altLang="en-US" sz="1600" b="1"/>
              <a:t>正規表現</a:t>
            </a:r>
            <a:r>
              <a:rPr lang="ja-JP" altLang="en-US" sz="1600"/>
              <a:t>を指定して</a:t>
            </a:r>
            <a:r>
              <a:rPr lang="en-US" altLang="ja-JP" sz="1600" dirty="0"/>
              <a:t>1</a:t>
            </a:r>
            <a:r>
              <a:rPr lang="ja-JP" altLang="en-US" sz="1600"/>
              <a:t>文字と見なせるようにした。</a:t>
            </a:r>
            <a:endParaRPr lang="en-US" altLang="ja-JP" sz="1600" dirty="0"/>
          </a:p>
          <a:p>
            <a:pPr marL="493200" lvl="1" indent="0">
              <a:lnSpc>
                <a:spcPct val="100000"/>
              </a:lnSpc>
              <a:spcBef>
                <a:spcPts val="0"/>
              </a:spcBef>
            </a:pPr>
            <a:r>
              <a:rPr lang="en-US" altLang="ja-JP" sz="1200" dirty="0"/>
              <a:t>Unicode</a:t>
            </a:r>
            <a:r>
              <a:rPr lang="ja-JP" altLang="en-US" sz="1200"/>
              <a:t>の「プロパティエスケープ」を用いた。</a:t>
            </a:r>
            <a:r>
              <a:rPr lang="en-US" altLang="ja-JP" sz="1200" dirty="0"/>
              <a:t>Perl</a:t>
            </a:r>
            <a:r>
              <a:rPr lang="ja-JP" altLang="en-US" sz="1200"/>
              <a:t>の正規表現の</a:t>
            </a:r>
            <a:r>
              <a:rPr lang="en-US" altLang="ja-JP" sz="1200" dirty="0"/>
              <a:t>\p</a:t>
            </a:r>
            <a:r>
              <a:rPr lang="ja-JP" altLang="en-US" sz="1200"/>
              <a:t>を使っている。</a:t>
            </a:r>
            <a:r>
              <a:rPr lang="en-US" altLang="ja-JP" sz="1200" dirty="0"/>
              <a:t>(\</a:t>
            </a:r>
            <a:r>
              <a:rPr lang="ja-JP" altLang="en-US" sz="1200"/>
              <a:t>はバックスラッシュ</a:t>
            </a:r>
            <a:r>
              <a:rPr lang="en-US" altLang="ja-JP" sz="1200" dirty="0"/>
              <a:t>)</a:t>
            </a:r>
          </a:p>
          <a:p>
            <a:pPr marL="493200" lvl="1" indent="0">
              <a:lnSpc>
                <a:spcPct val="100000"/>
              </a:lnSpc>
              <a:spcBef>
                <a:spcPts val="0"/>
              </a:spcBef>
            </a:pPr>
            <a:r>
              <a:rPr lang="ja-JP" altLang="en-US" sz="1200"/>
              <a:t>プロパティエスケープは、</a:t>
            </a:r>
            <a:r>
              <a:rPr lang="en-US" altLang="ja-JP" sz="1200" dirty="0"/>
              <a:t>10</a:t>
            </a:r>
            <a:r>
              <a:rPr lang="ja-JP" altLang="en-US" sz="1200"/>
              <a:t>年程度以内で変遷があるので注意。</a:t>
            </a:r>
            <a:r>
              <a:rPr lang="en-US" altLang="ja-JP" sz="1200" dirty="0"/>
              <a:t>\p{Sc-Hiragana} </a:t>
            </a:r>
            <a:r>
              <a:rPr lang="ja-JP" altLang="en-US" sz="1200"/>
              <a:t>とすべしかも。</a:t>
            </a:r>
            <a:endParaRPr lang="en-US" altLang="ja-JP" sz="1200" dirty="0"/>
          </a:p>
          <a:p>
            <a:pPr marL="36000" indent="0">
              <a:lnSpc>
                <a:spcPct val="100000"/>
              </a:lnSpc>
              <a:spcBef>
                <a:spcPts val="0"/>
              </a:spcBef>
            </a:pPr>
            <a:r>
              <a:rPr lang="ja-JP" altLang="en-US" sz="1600" u="sng"/>
              <a:t>使われている文字が把握できる</a:t>
            </a:r>
            <a:r>
              <a:rPr lang="ja-JP" altLang="en-US" sz="1600"/>
              <a:t>。</a:t>
            </a:r>
            <a:endParaRPr lang="en-US" altLang="ja-JP" sz="1600" dirty="0"/>
          </a:p>
          <a:p>
            <a:pPr marL="493200" lvl="1" indent="0">
              <a:lnSpc>
                <a:spcPct val="100000"/>
              </a:lnSpc>
              <a:spcBef>
                <a:spcPts val="0"/>
              </a:spcBef>
            </a:pPr>
            <a:r>
              <a:rPr lang="ja-JP" altLang="en-US" sz="1200"/>
              <a:t>ローマ字やハート型の形状の文字など。</a:t>
            </a:r>
            <a:endParaRPr lang="en-US" altLang="ja-JP" sz="1200" dirty="0"/>
          </a:p>
          <a:p>
            <a:pPr marL="493200" lvl="1" indent="0">
              <a:lnSpc>
                <a:spcPct val="100000"/>
              </a:lnSpc>
              <a:spcBef>
                <a:spcPts val="0"/>
              </a:spcBef>
            </a:pPr>
            <a:r>
              <a:rPr lang="en-US" altLang="ja-JP" sz="1200" dirty="0"/>
              <a:t> '…'(U+2026) </a:t>
            </a:r>
            <a:r>
              <a:rPr lang="ja-JP" altLang="en-US" sz="1200"/>
              <a:t>などが文字コードと共に分かって便利。</a:t>
            </a:r>
            <a:endParaRPr lang="en-US" altLang="ja-JP" sz="1200" dirty="0"/>
          </a:p>
        </p:txBody>
      </p:sp>
      <p:sp>
        <p:nvSpPr>
          <p:cNvPr id="4" name="スライド番号プレースホルダー 3">
            <a:extLst>
              <a:ext uri="{FF2B5EF4-FFF2-40B4-BE49-F238E27FC236}">
                <a16:creationId xmlns:a16="http://schemas.microsoft.com/office/drawing/2014/main" id="{E2F443F1-7060-339F-5E16-29BEF3E0FD87}"/>
              </a:ext>
            </a:extLst>
          </p:cNvPr>
          <p:cNvSpPr>
            <a:spLocks noGrp="1"/>
          </p:cNvSpPr>
          <p:nvPr>
            <p:ph type="sldNum" sz="quarter" idx="12"/>
          </p:nvPr>
        </p:nvSpPr>
        <p:spPr/>
        <p:txBody>
          <a:bodyPr/>
          <a:lstStyle/>
          <a:p>
            <a:fld id="{2D75286E-B0B5-9B4F-A0FB-DAA0E9662758}" type="slidenum">
              <a:rPr kumimoji="1" lang="ja-JP" altLang="en-US" smtClean="0"/>
              <a:t>15</a:t>
            </a:fld>
            <a:endParaRPr kumimoji="1" lang="ja-JP" altLang="en-US"/>
          </a:p>
        </p:txBody>
      </p:sp>
      <p:pic>
        <p:nvPicPr>
          <p:cNvPr id="8" name="図 7">
            <a:extLst>
              <a:ext uri="{FF2B5EF4-FFF2-40B4-BE49-F238E27FC236}">
                <a16:creationId xmlns:a16="http://schemas.microsoft.com/office/drawing/2014/main" id="{8A0DF5E9-ECA7-7149-5715-E34F7D4C779D}"/>
              </a:ext>
            </a:extLst>
          </p:cNvPr>
          <p:cNvPicPr>
            <a:picLocks noChangeAspect="1"/>
          </p:cNvPicPr>
          <p:nvPr/>
        </p:nvPicPr>
        <p:blipFill>
          <a:blip r:embed="rId2"/>
          <a:stretch>
            <a:fillRect/>
          </a:stretch>
        </p:blipFill>
        <p:spPr>
          <a:xfrm>
            <a:off x="407570" y="646174"/>
            <a:ext cx="8202128" cy="4670859"/>
          </a:xfrm>
          <a:prstGeom prst="rect">
            <a:avLst/>
          </a:prstGeom>
        </p:spPr>
      </p:pic>
    </p:spTree>
    <p:extLst>
      <p:ext uri="{BB962C8B-B14F-4D97-AF65-F5344CB8AC3E}">
        <p14:creationId xmlns:p14="http://schemas.microsoft.com/office/powerpoint/2010/main" val="570229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2CE9A6B7-002B-D398-D139-BECCCED1478C}"/>
              </a:ext>
            </a:extLst>
          </p:cNvPr>
          <p:cNvSpPr>
            <a:spLocks noGrp="1"/>
          </p:cNvSpPr>
          <p:nvPr>
            <p:ph type="title"/>
          </p:nvPr>
        </p:nvSpPr>
        <p:spPr/>
        <p:txBody>
          <a:bodyPr/>
          <a:lstStyle/>
          <a:p>
            <a:r>
              <a:rPr lang="ja-JP" altLang="en-US"/>
              <a:t>利用例</a:t>
            </a:r>
            <a:r>
              <a:rPr lang="en-US" altLang="ja-JP" dirty="0"/>
              <a:t>2</a:t>
            </a:r>
            <a:endParaRPr lang="ja-JP" altLang="en-US"/>
          </a:p>
        </p:txBody>
      </p:sp>
      <p:sp>
        <p:nvSpPr>
          <p:cNvPr id="6" name="テキスト プレースホルダー 5">
            <a:extLst>
              <a:ext uri="{FF2B5EF4-FFF2-40B4-BE49-F238E27FC236}">
                <a16:creationId xmlns:a16="http://schemas.microsoft.com/office/drawing/2014/main" id="{211388DD-FA09-2465-45B3-5537C01B2A8C}"/>
              </a:ext>
            </a:extLst>
          </p:cNvPr>
          <p:cNvSpPr>
            <a:spLocks noGrp="1"/>
          </p:cNvSpPr>
          <p:nvPr>
            <p:ph type="body" idx="1"/>
          </p:nvPr>
        </p:nvSpPr>
        <p:spPr/>
        <p:txBody>
          <a:bodyPr/>
          <a:lstStyle/>
          <a:p>
            <a:r>
              <a:rPr lang="en-US" altLang="ja-JP" dirty="0"/>
              <a:t>JX</a:t>
            </a:r>
            <a:r>
              <a:rPr lang="ja-JP" altLang="en-US"/>
              <a:t>通信社のデータ</a:t>
            </a:r>
            <a:endParaRPr lang="en-US" altLang="ja-JP" dirty="0"/>
          </a:p>
          <a:p>
            <a:endParaRPr lang="ja-JP" altLang="en-US"/>
          </a:p>
        </p:txBody>
      </p:sp>
      <p:sp>
        <p:nvSpPr>
          <p:cNvPr id="4" name="スライド番号プレースホルダー 3">
            <a:extLst>
              <a:ext uri="{FF2B5EF4-FFF2-40B4-BE49-F238E27FC236}">
                <a16:creationId xmlns:a16="http://schemas.microsoft.com/office/drawing/2014/main" id="{79AE4EE2-8944-7D8B-64B0-E522538DF188}"/>
              </a:ext>
            </a:extLst>
          </p:cNvPr>
          <p:cNvSpPr>
            <a:spLocks noGrp="1"/>
          </p:cNvSpPr>
          <p:nvPr>
            <p:ph type="sldNum" sz="quarter" idx="12"/>
          </p:nvPr>
        </p:nvSpPr>
        <p:spPr/>
        <p:txBody>
          <a:bodyPr/>
          <a:lstStyle/>
          <a:p>
            <a:fld id="{2D75286E-B0B5-9B4F-A0FB-DAA0E9662758}" type="slidenum">
              <a:rPr kumimoji="1" lang="ja-JP" altLang="en-US" smtClean="0"/>
              <a:t>16</a:t>
            </a:fld>
            <a:endParaRPr kumimoji="1" lang="ja-JP" altLang="en-US"/>
          </a:p>
        </p:txBody>
      </p:sp>
    </p:spTree>
    <p:extLst>
      <p:ext uri="{BB962C8B-B14F-4D97-AF65-F5344CB8AC3E}">
        <p14:creationId xmlns:p14="http://schemas.microsoft.com/office/powerpoint/2010/main" val="319197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A65694-E4A2-B328-44FB-AEC759637815}"/>
              </a:ext>
            </a:extLst>
          </p:cNvPr>
          <p:cNvSpPr>
            <a:spLocks noGrp="1"/>
          </p:cNvSpPr>
          <p:nvPr>
            <p:ph type="title"/>
          </p:nvPr>
        </p:nvSpPr>
        <p:spPr>
          <a:xfrm>
            <a:off x="628650" y="365127"/>
            <a:ext cx="7886700" cy="397970"/>
          </a:xfrm>
        </p:spPr>
        <p:txBody>
          <a:bodyPr>
            <a:normAutofit fontScale="90000"/>
          </a:bodyPr>
          <a:lstStyle/>
          <a:p>
            <a:r>
              <a:rPr kumimoji="1" lang="ja-JP" altLang="en-US"/>
              <a:t>データの概要</a:t>
            </a:r>
          </a:p>
        </p:txBody>
      </p:sp>
      <p:sp>
        <p:nvSpPr>
          <p:cNvPr id="3" name="コンテンツ プレースホルダー 2">
            <a:extLst>
              <a:ext uri="{FF2B5EF4-FFF2-40B4-BE49-F238E27FC236}">
                <a16:creationId xmlns:a16="http://schemas.microsoft.com/office/drawing/2014/main" id="{82060F44-CBBE-7B6F-11AB-142E04FFE92F}"/>
              </a:ext>
            </a:extLst>
          </p:cNvPr>
          <p:cNvSpPr>
            <a:spLocks noGrp="1"/>
          </p:cNvSpPr>
          <p:nvPr>
            <p:ph idx="1"/>
          </p:nvPr>
        </p:nvSpPr>
        <p:spPr>
          <a:xfrm>
            <a:off x="628650" y="3095142"/>
            <a:ext cx="7886700" cy="3549059"/>
          </a:xfrm>
        </p:spPr>
        <p:txBody>
          <a:bodyPr/>
          <a:lstStyle/>
          <a:p>
            <a:r>
              <a:rPr kumimoji="1" lang="en-US" altLang="ja-JP" dirty="0"/>
              <a:t>1</a:t>
            </a:r>
            <a:r>
              <a:rPr kumimoji="1" lang="ja-JP" altLang="en-US"/>
              <a:t>列目</a:t>
            </a:r>
            <a:r>
              <a:rPr kumimoji="1" lang="en-US" altLang="ja-JP" dirty="0"/>
              <a:t>id</a:t>
            </a:r>
            <a:r>
              <a:rPr kumimoji="1" lang="ja-JP" altLang="en-US"/>
              <a:t>は、連続しない自然数で、全て異なる。</a:t>
            </a:r>
            <a:endParaRPr kumimoji="1" lang="en-US" altLang="ja-JP" dirty="0"/>
          </a:p>
          <a:p>
            <a:r>
              <a:rPr lang="en-US" altLang="ja-JP" dirty="0"/>
              <a:t>3</a:t>
            </a:r>
            <a:r>
              <a:rPr lang="ja-JP" altLang="en-US"/>
              <a:t>列目</a:t>
            </a:r>
            <a:r>
              <a:rPr lang="en-US" altLang="ja-JP" dirty="0"/>
              <a:t>name2</a:t>
            </a:r>
            <a:r>
              <a:rPr lang="ja-JP" altLang="en-US"/>
              <a:t>は、空文字列が多い。</a:t>
            </a:r>
            <a:endParaRPr lang="en-US" altLang="ja-JP" dirty="0"/>
          </a:p>
          <a:p>
            <a:r>
              <a:rPr kumimoji="1" lang="en-US" altLang="ja-JP" dirty="0"/>
              <a:t>4</a:t>
            </a:r>
            <a:r>
              <a:rPr kumimoji="1" lang="ja-JP" altLang="en-US"/>
              <a:t>列目</a:t>
            </a:r>
            <a:r>
              <a:rPr kumimoji="1" lang="en-US" altLang="ja-JP" dirty="0"/>
              <a:t>address</a:t>
            </a:r>
            <a:r>
              <a:rPr kumimoji="1" lang="ja-JP" altLang="en-US"/>
              <a:t>は大部分が通常の住所と思われる。</a:t>
            </a:r>
            <a:endParaRPr kumimoji="1" lang="en-US" altLang="ja-JP" dirty="0"/>
          </a:p>
          <a:p>
            <a:r>
              <a:rPr lang="en-US" altLang="ja-JP" dirty="0"/>
              <a:t>8</a:t>
            </a:r>
            <a:r>
              <a:rPr lang="ja-JP" altLang="en-US"/>
              <a:t>列目と</a:t>
            </a:r>
            <a:r>
              <a:rPr lang="en-US" altLang="ja-JP" dirty="0"/>
              <a:t>10</a:t>
            </a:r>
            <a:r>
              <a:rPr lang="ja-JP" altLang="en-US"/>
              <a:t>列目は、共に、</a:t>
            </a:r>
            <a:r>
              <a:rPr lang="en-US" altLang="ja-JP" dirty="0"/>
              <a:t>true </a:t>
            </a:r>
            <a:r>
              <a:rPr lang="ja-JP" altLang="en-US"/>
              <a:t>または</a:t>
            </a:r>
            <a:r>
              <a:rPr lang="en-US" altLang="ja-JP" dirty="0"/>
              <a:t> false </a:t>
            </a:r>
            <a:r>
              <a:rPr lang="ja-JP" altLang="en-US"/>
              <a:t>のみ。</a:t>
            </a:r>
            <a:endParaRPr lang="en-US" altLang="ja-JP" dirty="0"/>
          </a:p>
          <a:p>
            <a:r>
              <a:rPr kumimoji="1" lang="en-US" altLang="ja-JP" dirty="0"/>
              <a:t>5, 6, 7, 9, 11 </a:t>
            </a:r>
            <a:r>
              <a:rPr kumimoji="1" lang="ja-JP" altLang="en-US"/>
              <a:t>列目は数値が多いが、期待されるかどうか、気になるところである。</a:t>
            </a:r>
            <a:br>
              <a:rPr lang="en-US" altLang="ja-JP" dirty="0"/>
            </a:br>
            <a:r>
              <a:rPr lang="ja-JP" altLang="en-US"/>
              <a:t>↑ </a:t>
            </a:r>
            <a:r>
              <a:rPr lang="en-US" altLang="ja-JP" dirty="0" err="1"/>
              <a:t>digitdemog</a:t>
            </a:r>
            <a:r>
              <a:rPr lang="ja-JP" altLang="en-US"/>
              <a:t> で解決。</a:t>
            </a:r>
            <a:endParaRPr kumimoji="1" lang="en-US" altLang="ja-JP" dirty="0"/>
          </a:p>
        </p:txBody>
      </p:sp>
      <p:sp>
        <p:nvSpPr>
          <p:cNvPr id="4" name="スライド番号プレースホルダー 3">
            <a:extLst>
              <a:ext uri="{FF2B5EF4-FFF2-40B4-BE49-F238E27FC236}">
                <a16:creationId xmlns:a16="http://schemas.microsoft.com/office/drawing/2014/main" id="{B77B6F8B-5E19-60B9-41D7-5F25D5A79155}"/>
              </a:ext>
            </a:extLst>
          </p:cNvPr>
          <p:cNvSpPr>
            <a:spLocks noGrp="1"/>
          </p:cNvSpPr>
          <p:nvPr>
            <p:ph type="sldNum" sz="quarter" idx="12"/>
          </p:nvPr>
        </p:nvSpPr>
        <p:spPr/>
        <p:txBody>
          <a:bodyPr/>
          <a:lstStyle/>
          <a:p>
            <a:fld id="{2D75286E-B0B5-9B4F-A0FB-DAA0E9662758}" type="slidenum">
              <a:rPr kumimoji="1" lang="ja-JP" altLang="en-US" smtClean="0"/>
              <a:t>17</a:t>
            </a:fld>
            <a:endParaRPr kumimoji="1" lang="ja-JP" altLang="en-US"/>
          </a:p>
        </p:txBody>
      </p:sp>
      <p:pic>
        <p:nvPicPr>
          <p:cNvPr id="5" name="図 4">
            <a:extLst>
              <a:ext uri="{FF2B5EF4-FFF2-40B4-BE49-F238E27FC236}">
                <a16:creationId xmlns:a16="http://schemas.microsoft.com/office/drawing/2014/main" id="{5BB91333-8DB5-8308-17AF-F8237A451ED5}"/>
              </a:ext>
            </a:extLst>
          </p:cNvPr>
          <p:cNvPicPr>
            <a:picLocks noChangeAspect="1"/>
          </p:cNvPicPr>
          <p:nvPr/>
        </p:nvPicPr>
        <p:blipFill>
          <a:blip r:embed="rId2"/>
          <a:stretch>
            <a:fillRect/>
          </a:stretch>
        </p:blipFill>
        <p:spPr>
          <a:xfrm>
            <a:off x="628650" y="838710"/>
            <a:ext cx="7772400" cy="2180819"/>
          </a:xfrm>
          <a:prstGeom prst="rect">
            <a:avLst/>
          </a:prstGeom>
        </p:spPr>
      </p:pic>
    </p:spTree>
    <p:extLst>
      <p:ext uri="{BB962C8B-B14F-4D97-AF65-F5344CB8AC3E}">
        <p14:creationId xmlns:p14="http://schemas.microsoft.com/office/powerpoint/2010/main" val="4201597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AE81DB-C488-1C80-023E-B052A1CF51F5}"/>
              </a:ext>
            </a:extLst>
          </p:cNvPr>
          <p:cNvSpPr>
            <a:spLocks noGrp="1"/>
          </p:cNvSpPr>
          <p:nvPr>
            <p:ph type="title"/>
          </p:nvPr>
        </p:nvSpPr>
        <p:spPr>
          <a:xfrm>
            <a:off x="628650" y="365127"/>
            <a:ext cx="7886700" cy="484346"/>
          </a:xfrm>
        </p:spPr>
        <p:txBody>
          <a:bodyPr>
            <a:normAutofit fontScale="90000"/>
          </a:bodyPr>
          <a:lstStyle/>
          <a:p>
            <a:r>
              <a:rPr kumimoji="1" lang="ja-JP" altLang="en-US"/>
              <a:t>住所文字列の揺らぎが分かる</a:t>
            </a:r>
          </a:p>
        </p:txBody>
      </p:sp>
      <p:sp>
        <p:nvSpPr>
          <p:cNvPr id="3" name="コンテンツ プレースホルダー 2">
            <a:extLst>
              <a:ext uri="{FF2B5EF4-FFF2-40B4-BE49-F238E27FC236}">
                <a16:creationId xmlns:a16="http://schemas.microsoft.com/office/drawing/2014/main" id="{FE0ED1B2-9839-3D7A-D93E-ADBC7BEE6E44}"/>
              </a:ext>
            </a:extLst>
          </p:cNvPr>
          <p:cNvSpPr>
            <a:spLocks noGrp="1"/>
          </p:cNvSpPr>
          <p:nvPr>
            <p:ph idx="1"/>
          </p:nvPr>
        </p:nvSpPr>
        <p:spPr>
          <a:xfrm>
            <a:off x="205605" y="4442144"/>
            <a:ext cx="8721969" cy="2223778"/>
          </a:xfrm>
        </p:spPr>
        <p:txBody>
          <a:bodyPr>
            <a:normAutofit/>
          </a:bodyPr>
          <a:lstStyle/>
          <a:p>
            <a:r>
              <a:rPr kumimoji="1" lang="en-US" altLang="ja-JP" sz="1600" dirty="0"/>
              <a:t>-e</a:t>
            </a:r>
            <a:r>
              <a:rPr kumimoji="1" lang="ja-JP" altLang="en-US" sz="1600"/>
              <a:t> でいろんな正規表現パターンでまとめた。</a:t>
            </a:r>
            <a:endParaRPr kumimoji="1" lang="en-US" altLang="ja-JP" sz="1600" dirty="0"/>
          </a:p>
          <a:p>
            <a:r>
              <a:rPr lang="ja-JP" altLang="en-US" sz="1600"/>
              <a:t>アルファベットや〒や数字やカタカナで始まる文字列は、英語のような住所の書き方</a:t>
            </a:r>
            <a:r>
              <a:rPr lang="en-US" altLang="ja-JP" sz="1600" dirty="0"/>
              <a:t>(</a:t>
            </a:r>
            <a:r>
              <a:rPr lang="ja-JP" altLang="en-US" sz="1600"/>
              <a:t>日本語と逆順</a:t>
            </a:r>
            <a:r>
              <a:rPr lang="en-US" altLang="ja-JP" sz="1600" dirty="0"/>
              <a:t>)</a:t>
            </a:r>
            <a:r>
              <a:rPr lang="ja-JP" altLang="en-US" sz="1600"/>
              <a:t>になっていた。</a:t>
            </a:r>
            <a:endParaRPr lang="en-US" altLang="ja-JP" sz="1600" dirty="0"/>
          </a:p>
          <a:p>
            <a:r>
              <a:rPr kumimoji="1" lang="ja-JP" altLang="en-US" sz="1600"/>
              <a:t>都道府県が無かったり</a:t>
            </a:r>
            <a:r>
              <a:rPr lang="ja-JP" altLang="en-US" sz="1600"/>
              <a:t>「日本」を含んでいたりする。</a:t>
            </a:r>
            <a:endParaRPr lang="en-US" altLang="ja-JP" sz="1600" dirty="0"/>
          </a:p>
          <a:p>
            <a:r>
              <a:rPr lang="ja-JP" altLang="en-US" sz="1600"/>
              <a:t>今までの他のやり方よりも、様々な住所の</a:t>
            </a:r>
            <a:r>
              <a:rPr lang="en-US" altLang="ja-JP" sz="1600" dirty="0"/>
              <a:t>(</a:t>
            </a:r>
            <a:r>
              <a:rPr lang="ja-JP" altLang="en-US" sz="1600"/>
              <a:t>あまり正しくない</a:t>
            </a:r>
            <a:r>
              <a:rPr lang="en-US" altLang="ja-JP" sz="1600" dirty="0"/>
              <a:t>)</a:t>
            </a:r>
            <a:r>
              <a:rPr lang="ja-JP" altLang="en-US" sz="1600"/>
              <a:t>書き方の例がよく分かる。</a:t>
            </a:r>
            <a:endParaRPr lang="en-US" altLang="ja-JP" sz="1600" dirty="0"/>
          </a:p>
          <a:p>
            <a:pPr lvl="1"/>
            <a:r>
              <a:rPr lang="ja-JP" altLang="en-US" sz="1200" u="sng"/>
              <a:t>訂正するための書式やアルゴリズムの提案が可能になると考えられる。</a:t>
            </a:r>
            <a:endParaRPr lang="en-US" altLang="ja-JP" sz="1200" u="sng" dirty="0"/>
          </a:p>
        </p:txBody>
      </p:sp>
      <p:sp>
        <p:nvSpPr>
          <p:cNvPr id="4" name="スライド番号プレースホルダー 3">
            <a:extLst>
              <a:ext uri="{FF2B5EF4-FFF2-40B4-BE49-F238E27FC236}">
                <a16:creationId xmlns:a16="http://schemas.microsoft.com/office/drawing/2014/main" id="{383FB368-4CED-00E7-2D4D-A6C3CBCED97D}"/>
              </a:ext>
            </a:extLst>
          </p:cNvPr>
          <p:cNvSpPr>
            <a:spLocks noGrp="1"/>
          </p:cNvSpPr>
          <p:nvPr>
            <p:ph type="sldNum" sz="quarter" idx="12"/>
          </p:nvPr>
        </p:nvSpPr>
        <p:spPr/>
        <p:txBody>
          <a:bodyPr/>
          <a:lstStyle/>
          <a:p>
            <a:fld id="{2D75286E-B0B5-9B4F-A0FB-DAA0E9662758}" type="slidenum">
              <a:rPr kumimoji="1" lang="ja-JP" altLang="en-US" smtClean="0"/>
              <a:t>18</a:t>
            </a:fld>
            <a:endParaRPr kumimoji="1" lang="ja-JP" altLang="en-US"/>
          </a:p>
        </p:txBody>
      </p:sp>
      <p:pic>
        <p:nvPicPr>
          <p:cNvPr id="5" name="図 4">
            <a:extLst>
              <a:ext uri="{FF2B5EF4-FFF2-40B4-BE49-F238E27FC236}">
                <a16:creationId xmlns:a16="http://schemas.microsoft.com/office/drawing/2014/main" id="{9768A3E6-A29F-248D-BBF8-EB7DBD67BF3D}"/>
              </a:ext>
            </a:extLst>
          </p:cNvPr>
          <p:cNvPicPr>
            <a:picLocks noChangeAspect="1"/>
          </p:cNvPicPr>
          <p:nvPr/>
        </p:nvPicPr>
        <p:blipFill>
          <a:blip r:embed="rId2"/>
          <a:stretch>
            <a:fillRect/>
          </a:stretch>
        </p:blipFill>
        <p:spPr>
          <a:xfrm>
            <a:off x="106860" y="849472"/>
            <a:ext cx="8887334" cy="3392477"/>
          </a:xfrm>
          <a:prstGeom prst="rect">
            <a:avLst/>
          </a:prstGeom>
        </p:spPr>
      </p:pic>
    </p:spTree>
    <p:extLst>
      <p:ext uri="{BB962C8B-B14F-4D97-AF65-F5344CB8AC3E}">
        <p14:creationId xmlns:p14="http://schemas.microsoft.com/office/powerpoint/2010/main" val="15649797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193919-2085-B3BC-2B7F-A798C1F1EED2}"/>
              </a:ext>
            </a:extLst>
          </p:cNvPr>
          <p:cNvSpPr>
            <a:spLocks noGrp="1"/>
          </p:cNvSpPr>
          <p:nvPr>
            <p:ph type="title"/>
          </p:nvPr>
        </p:nvSpPr>
        <p:spPr>
          <a:xfrm>
            <a:off x="628650" y="365127"/>
            <a:ext cx="7886700" cy="397970"/>
          </a:xfrm>
        </p:spPr>
        <p:txBody>
          <a:bodyPr>
            <a:noAutofit/>
          </a:bodyPr>
          <a:lstStyle/>
          <a:p>
            <a:r>
              <a:rPr lang="en-US" altLang="ja-JP" sz="2400" b="1" dirty="0">
                <a:solidFill>
                  <a:srgbClr val="0432FF"/>
                </a:solidFill>
              </a:rPr>
              <a:t>App::digitdemog@0.073 </a:t>
            </a:r>
            <a:r>
              <a:rPr lang="ja-JP" altLang="en-US" sz="2400" b="1">
                <a:solidFill>
                  <a:srgbClr val="0432FF"/>
                </a:solidFill>
              </a:rPr>
              <a:t>もしくは</a:t>
            </a:r>
            <a:r>
              <a:rPr lang="en-US" altLang="ja-JP" sz="2400" b="1" dirty="0">
                <a:solidFill>
                  <a:srgbClr val="0432FF"/>
                </a:solidFill>
              </a:rPr>
              <a:t>0.073</a:t>
            </a:r>
            <a:r>
              <a:rPr lang="ja-JP" altLang="en-US" sz="2400" b="1">
                <a:solidFill>
                  <a:srgbClr val="0432FF"/>
                </a:solidFill>
              </a:rPr>
              <a:t>以前で作成</a:t>
            </a:r>
            <a:r>
              <a:rPr lang="en-US" altLang="ja-JP" sz="2400" b="1" dirty="0">
                <a:solidFill>
                  <a:srgbClr val="0432FF"/>
                </a:solidFill>
              </a:rPr>
              <a:t>(</a:t>
            </a:r>
            <a:r>
              <a:rPr lang="ja-JP" altLang="en-US" sz="2400" b="1">
                <a:solidFill>
                  <a:srgbClr val="0432FF"/>
                </a:solidFill>
              </a:rPr>
              <a:t>古い</a:t>
            </a:r>
            <a:r>
              <a:rPr lang="en-US" altLang="ja-JP" sz="2400" b="1" dirty="0">
                <a:solidFill>
                  <a:srgbClr val="0432FF"/>
                </a:solidFill>
              </a:rPr>
              <a:t>)</a:t>
            </a:r>
            <a:r>
              <a:rPr lang="ja-JP" altLang="en-US" sz="2400" b="1">
                <a:solidFill>
                  <a:srgbClr val="0432FF"/>
                </a:solidFill>
              </a:rPr>
              <a:t>。</a:t>
            </a:r>
            <a:br>
              <a:rPr lang="en-US" altLang="ja-JP" sz="2400" b="1" dirty="0">
                <a:solidFill>
                  <a:srgbClr val="0432FF"/>
                </a:solidFill>
              </a:rPr>
            </a:br>
            <a:endParaRPr kumimoji="1" lang="ja-JP" altLang="en-US" sz="2400" b="1">
              <a:solidFill>
                <a:srgbClr val="0432FF"/>
              </a:solidFill>
            </a:endParaRPr>
          </a:p>
        </p:txBody>
      </p:sp>
      <p:sp>
        <p:nvSpPr>
          <p:cNvPr id="3" name="コンテンツ プレースホルダー 2">
            <a:extLst>
              <a:ext uri="{FF2B5EF4-FFF2-40B4-BE49-F238E27FC236}">
                <a16:creationId xmlns:a16="http://schemas.microsoft.com/office/drawing/2014/main" id="{52C266F1-2CD2-8E23-BCB3-0B51D83707A1}"/>
              </a:ext>
            </a:extLst>
          </p:cNvPr>
          <p:cNvSpPr>
            <a:spLocks noGrp="1"/>
          </p:cNvSpPr>
          <p:nvPr>
            <p:ph idx="1"/>
          </p:nvPr>
        </p:nvSpPr>
        <p:spPr>
          <a:xfrm>
            <a:off x="118412" y="6356351"/>
            <a:ext cx="9025588" cy="501648"/>
          </a:xfrm>
        </p:spPr>
        <p:txBody>
          <a:bodyPr>
            <a:normAutofit/>
          </a:bodyPr>
          <a:lstStyle/>
          <a:p>
            <a:r>
              <a:rPr kumimoji="1" lang="ja-JP" altLang="en-US" sz="1800"/>
              <a:t>緯度・経度・日付・日時として、各桁の並びに異常は認められない。</a:t>
            </a:r>
          </a:p>
        </p:txBody>
      </p:sp>
      <p:sp>
        <p:nvSpPr>
          <p:cNvPr id="4" name="スライド番号プレースホルダー 3">
            <a:extLst>
              <a:ext uri="{FF2B5EF4-FFF2-40B4-BE49-F238E27FC236}">
                <a16:creationId xmlns:a16="http://schemas.microsoft.com/office/drawing/2014/main" id="{20E66715-4A80-E9D6-1B44-3F88E37DAFD8}"/>
              </a:ext>
            </a:extLst>
          </p:cNvPr>
          <p:cNvSpPr>
            <a:spLocks noGrp="1"/>
          </p:cNvSpPr>
          <p:nvPr>
            <p:ph type="sldNum" sz="quarter" idx="12"/>
          </p:nvPr>
        </p:nvSpPr>
        <p:spPr/>
        <p:txBody>
          <a:bodyPr/>
          <a:lstStyle/>
          <a:p>
            <a:fld id="{2D75286E-B0B5-9B4F-A0FB-DAA0E9662758}" type="slidenum">
              <a:rPr kumimoji="1" lang="ja-JP" altLang="en-US" smtClean="0"/>
              <a:t>19</a:t>
            </a:fld>
            <a:endParaRPr kumimoji="1" lang="ja-JP" altLang="en-US"/>
          </a:p>
        </p:txBody>
      </p:sp>
      <p:pic>
        <p:nvPicPr>
          <p:cNvPr id="8" name="図 7">
            <a:extLst>
              <a:ext uri="{FF2B5EF4-FFF2-40B4-BE49-F238E27FC236}">
                <a16:creationId xmlns:a16="http://schemas.microsoft.com/office/drawing/2014/main" id="{147DE541-7C60-0F7A-8D4D-39DFCE600214}"/>
              </a:ext>
            </a:extLst>
          </p:cNvPr>
          <p:cNvPicPr>
            <a:picLocks noChangeAspect="1"/>
          </p:cNvPicPr>
          <p:nvPr/>
        </p:nvPicPr>
        <p:blipFill>
          <a:blip r:embed="rId2"/>
          <a:stretch>
            <a:fillRect/>
          </a:stretch>
        </p:blipFill>
        <p:spPr>
          <a:xfrm>
            <a:off x="620015" y="4549213"/>
            <a:ext cx="7772400" cy="1693705"/>
          </a:xfrm>
          <a:prstGeom prst="rect">
            <a:avLst/>
          </a:prstGeom>
        </p:spPr>
      </p:pic>
      <p:pic>
        <p:nvPicPr>
          <p:cNvPr id="9" name="図 8">
            <a:extLst>
              <a:ext uri="{FF2B5EF4-FFF2-40B4-BE49-F238E27FC236}">
                <a16:creationId xmlns:a16="http://schemas.microsoft.com/office/drawing/2014/main" id="{6B3847B2-0E8A-A396-75BE-A56B2CF499D7}"/>
              </a:ext>
            </a:extLst>
          </p:cNvPr>
          <p:cNvPicPr>
            <a:picLocks noChangeAspect="1"/>
          </p:cNvPicPr>
          <p:nvPr/>
        </p:nvPicPr>
        <p:blipFill>
          <a:blip r:embed="rId3"/>
          <a:stretch>
            <a:fillRect/>
          </a:stretch>
        </p:blipFill>
        <p:spPr>
          <a:xfrm>
            <a:off x="620015" y="669644"/>
            <a:ext cx="4153213" cy="1325564"/>
          </a:xfrm>
          <a:prstGeom prst="rect">
            <a:avLst/>
          </a:prstGeom>
        </p:spPr>
      </p:pic>
      <p:pic>
        <p:nvPicPr>
          <p:cNvPr id="10" name="図 9">
            <a:extLst>
              <a:ext uri="{FF2B5EF4-FFF2-40B4-BE49-F238E27FC236}">
                <a16:creationId xmlns:a16="http://schemas.microsoft.com/office/drawing/2014/main" id="{833AD876-E5D4-98A5-2ABD-4FEDC3036139}"/>
              </a:ext>
            </a:extLst>
          </p:cNvPr>
          <p:cNvPicPr>
            <a:picLocks noChangeAspect="1"/>
          </p:cNvPicPr>
          <p:nvPr/>
        </p:nvPicPr>
        <p:blipFill>
          <a:blip r:embed="rId4"/>
          <a:stretch>
            <a:fillRect/>
          </a:stretch>
        </p:blipFill>
        <p:spPr>
          <a:xfrm>
            <a:off x="5019332" y="623594"/>
            <a:ext cx="3373083" cy="1340627"/>
          </a:xfrm>
          <a:prstGeom prst="rect">
            <a:avLst/>
          </a:prstGeom>
        </p:spPr>
      </p:pic>
      <p:pic>
        <p:nvPicPr>
          <p:cNvPr id="11" name="図 10">
            <a:extLst>
              <a:ext uri="{FF2B5EF4-FFF2-40B4-BE49-F238E27FC236}">
                <a16:creationId xmlns:a16="http://schemas.microsoft.com/office/drawing/2014/main" id="{4F4985E1-8C65-C3BE-0A74-06DE32F61CF8}"/>
              </a:ext>
            </a:extLst>
          </p:cNvPr>
          <p:cNvPicPr>
            <a:picLocks noChangeAspect="1"/>
          </p:cNvPicPr>
          <p:nvPr/>
        </p:nvPicPr>
        <p:blipFill>
          <a:blip r:embed="rId5"/>
          <a:stretch>
            <a:fillRect/>
          </a:stretch>
        </p:blipFill>
        <p:spPr>
          <a:xfrm>
            <a:off x="620015" y="2077946"/>
            <a:ext cx="7772400" cy="2439114"/>
          </a:xfrm>
          <a:prstGeom prst="rect">
            <a:avLst/>
          </a:prstGeom>
        </p:spPr>
      </p:pic>
    </p:spTree>
    <p:extLst>
      <p:ext uri="{BB962C8B-B14F-4D97-AF65-F5344CB8AC3E}">
        <p14:creationId xmlns:p14="http://schemas.microsoft.com/office/powerpoint/2010/main" val="4222931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68252D-7E54-4D97-D57E-76F1BEFD7A40}"/>
              </a:ext>
            </a:extLst>
          </p:cNvPr>
          <p:cNvSpPr>
            <a:spLocks noGrp="1"/>
          </p:cNvSpPr>
          <p:nvPr>
            <p:ph type="title"/>
          </p:nvPr>
        </p:nvSpPr>
        <p:spPr>
          <a:xfrm>
            <a:off x="628650" y="365126"/>
            <a:ext cx="7886700" cy="315911"/>
          </a:xfrm>
        </p:spPr>
        <p:txBody>
          <a:bodyPr>
            <a:normAutofit fontScale="90000"/>
          </a:bodyPr>
          <a:lstStyle/>
          <a:p>
            <a:r>
              <a:rPr lang="ja-JP" altLang="en-US"/>
              <a:t>初め</a:t>
            </a:r>
            <a:r>
              <a:rPr kumimoji="1" lang="ja-JP" altLang="en-US"/>
              <a:t>に</a:t>
            </a:r>
          </a:p>
        </p:txBody>
      </p:sp>
      <p:sp>
        <p:nvSpPr>
          <p:cNvPr id="3" name="コンテンツ プレースホルダー 2">
            <a:extLst>
              <a:ext uri="{FF2B5EF4-FFF2-40B4-BE49-F238E27FC236}">
                <a16:creationId xmlns:a16="http://schemas.microsoft.com/office/drawing/2014/main" id="{9A042EEE-B8E1-2B51-AC58-BD3D4D5D6D86}"/>
              </a:ext>
            </a:extLst>
          </p:cNvPr>
          <p:cNvSpPr>
            <a:spLocks noGrp="1"/>
          </p:cNvSpPr>
          <p:nvPr>
            <p:ph idx="1"/>
          </p:nvPr>
        </p:nvSpPr>
        <p:spPr>
          <a:xfrm>
            <a:off x="628650" y="1065704"/>
            <a:ext cx="7886700" cy="5111259"/>
          </a:xfrm>
        </p:spPr>
        <p:txBody>
          <a:bodyPr/>
          <a:lstStyle/>
          <a:p>
            <a:r>
              <a:rPr lang="en-US" altLang="ja-JP" dirty="0" err="1"/>
              <a:t>d</a:t>
            </a:r>
            <a:r>
              <a:rPr kumimoji="1" lang="en-US" altLang="ja-JP" dirty="0" err="1"/>
              <a:t>igitdemog</a:t>
            </a:r>
            <a:r>
              <a:rPr kumimoji="1" lang="ja-JP" altLang="en-US"/>
              <a:t>という便利なコマンドを説明する。</a:t>
            </a:r>
            <a:endParaRPr kumimoji="1" lang="en-US" altLang="ja-JP" dirty="0"/>
          </a:p>
          <a:p>
            <a:r>
              <a:rPr kumimoji="1" lang="ja-JP" altLang="en-US"/>
              <a:t>本文書は文量が多い。初めて読むと、意味が分かりにくいであろう。</a:t>
            </a:r>
            <a:endParaRPr kumimoji="1" lang="en-US" altLang="ja-JP" dirty="0"/>
          </a:p>
          <a:p>
            <a:r>
              <a:rPr kumimoji="1" lang="ja-JP" altLang="en-US"/>
              <a:t>しかし、このコマンドを使うと、便利さに気づくであろう。</a:t>
            </a:r>
            <a:endParaRPr lang="en-US" altLang="ja-JP" dirty="0"/>
          </a:p>
          <a:p>
            <a:r>
              <a:rPr kumimoji="1" lang="ja-JP" altLang="en-US"/>
              <a:t>使いながら必要な機能をできるだけ、汎用性と再利用性を高めて実装したからである。</a:t>
            </a:r>
            <a:endParaRPr kumimoji="1" lang="en-US" altLang="ja-JP" dirty="0"/>
          </a:p>
          <a:p>
            <a:r>
              <a:rPr lang="ja-JP" altLang="en-US"/>
              <a:t>端末で、出力の行数が非常に多いことも頻繁に起こりうる。しかし、仕組みを理解すれば、短く把握が容易な形で出力させることは簡単であろう。</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D2B278D0-1106-D172-3819-12AD2078316F}"/>
              </a:ext>
            </a:extLst>
          </p:cNvPr>
          <p:cNvSpPr>
            <a:spLocks noGrp="1"/>
          </p:cNvSpPr>
          <p:nvPr>
            <p:ph type="sldNum" sz="quarter" idx="12"/>
          </p:nvPr>
        </p:nvSpPr>
        <p:spPr/>
        <p:txBody>
          <a:bodyPr/>
          <a:lstStyle/>
          <a:p>
            <a:fld id="{2D75286E-B0B5-9B4F-A0FB-DAA0E9662758}" type="slidenum">
              <a:rPr kumimoji="1" lang="ja-JP" altLang="en-US" smtClean="0"/>
              <a:t>2</a:t>
            </a:fld>
            <a:endParaRPr kumimoji="1" lang="ja-JP" altLang="en-US"/>
          </a:p>
        </p:txBody>
      </p:sp>
    </p:spTree>
    <p:extLst>
      <p:ext uri="{BB962C8B-B14F-4D97-AF65-F5344CB8AC3E}">
        <p14:creationId xmlns:p14="http://schemas.microsoft.com/office/powerpoint/2010/main" val="515144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87EA2B89-AFBB-B883-F277-E95ACC77779A}"/>
              </a:ext>
            </a:extLst>
          </p:cNvPr>
          <p:cNvSpPr>
            <a:spLocks noGrp="1"/>
          </p:cNvSpPr>
          <p:nvPr>
            <p:ph type="title"/>
          </p:nvPr>
        </p:nvSpPr>
        <p:spPr/>
        <p:txBody>
          <a:bodyPr/>
          <a:lstStyle/>
          <a:p>
            <a:r>
              <a:rPr lang="ja-JP" altLang="en-US"/>
              <a:t>その他重要事項</a:t>
            </a:r>
          </a:p>
        </p:txBody>
      </p:sp>
      <p:sp>
        <p:nvSpPr>
          <p:cNvPr id="6" name="テキスト プレースホルダー 5">
            <a:extLst>
              <a:ext uri="{FF2B5EF4-FFF2-40B4-BE49-F238E27FC236}">
                <a16:creationId xmlns:a16="http://schemas.microsoft.com/office/drawing/2014/main" id="{AE6D249D-5CB2-B488-0416-4B7F9DFC4F06}"/>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E5E82D-2C25-8FFE-A9CB-428A0ED52B41}"/>
              </a:ext>
            </a:extLst>
          </p:cNvPr>
          <p:cNvSpPr>
            <a:spLocks noGrp="1"/>
          </p:cNvSpPr>
          <p:nvPr>
            <p:ph type="sldNum" sz="quarter" idx="12"/>
          </p:nvPr>
        </p:nvSpPr>
        <p:spPr/>
        <p:txBody>
          <a:bodyPr/>
          <a:lstStyle/>
          <a:p>
            <a:fld id="{2D75286E-B0B5-9B4F-A0FB-DAA0E9662758}" type="slidenum">
              <a:rPr kumimoji="1" lang="ja-JP" altLang="en-US" smtClean="0"/>
              <a:t>20</a:t>
            </a:fld>
            <a:endParaRPr kumimoji="1" lang="ja-JP" altLang="en-US"/>
          </a:p>
        </p:txBody>
      </p:sp>
    </p:spTree>
    <p:extLst>
      <p:ext uri="{BB962C8B-B14F-4D97-AF65-F5344CB8AC3E}">
        <p14:creationId xmlns:p14="http://schemas.microsoft.com/office/powerpoint/2010/main" val="20599950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54AF73EB-9B3D-5630-F599-59EDEF092DD5}"/>
              </a:ext>
            </a:extLst>
          </p:cNvPr>
          <p:cNvSpPr>
            <a:spLocks noGrp="1"/>
          </p:cNvSpPr>
          <p:nvPr>
            <p:ph type="title"/>
          </p:nvPr>
        </p:nvSpPr>
        <p:spPr/>
        <p:txBody>
          <a:bodyPr/>
          <a:lstStyle/>
          <a:p>
            <a:r>
              <a:rPr lang="ja-JP" altLang="en-US"/>
              <a:t>併用したコマンド</a:t>
            </a:r>
          </a:p>
        </p:txBody>
      </p:sp>
      <p:sp>
        <p:nvSpPr>
          <p:cNvPr id="6" name="コンテンツ プレースホルダー 5">
            <a:extLst>
              <a:ext uri="{FF2B5EF4-FFF2-40B4-BE49-F238E27FC236}">
                <a16:creationId xmlns:a16="http://schemas.microsoft.com/office/drawing/2014/main" id="{51487F26-55F8-DBBA-340D-A371BBCC0BDE}"/>
              </a:ext>
            </a:extLst>
          </p:cNvPr>
          <p:cNvSpPr>
            <a:spLocks noGrp="1"/>
          </p:cNvSpPr>
          <p:nvPr>
            <p:ph idx="1"/>
          </p:nvPr>
        </p:nvSpPr>
        <p:spPr/>
        <p:txBody>
          <a:bodyPr/>
          <a:lstStyle/>
          <a:p>
            <a:r>
              <a:rPr lang="en-US" altLang="ja-JP" dirty="0" err="1"/>
              <a:t>csel</a:t>
            </a:r>
            <a:r>
              <a:rPr lang="en-US" altLang="ja-JP" dirty="0"/>
              <a:t> : </a:t>
            </a:r>
            <a:r>
              <a:rPr lang="ja-JP" altLang="en-US"/>
              <a:t>指定位置の列を抽出。</a:t>
            </a:r>
            <a:r>
              <a:rPr lang="en-US" altLang="ja-JP" dirty="0"/>
              <a:t>cut</a:t>
            </a:r>
            <a:r>
              <a:rPr lang="ja-JP" altLang="en-US"/>
              <a:t> を拡張。</a:t>
            </a:r>
            <a:endParaRPr lang="en-US" altLang="ja-JP" dirty="0"/>
          </a:p>
          <a:p>
            <a:r>
              <a:rPr lang="en-US" altLang="ja-JP" dirty="0" err="1"/>
              <a:t>colsummary</a:t>
            </a:r>
            <a:r>
              <a:rPr lang="en-US" altLang="ja-JP" dirty="0"/>
              <a:t> :  </a:t>
            </a:r>
            <a:r>
              <a:rPr lang="ja-JP" altLang="en-US"/>
              <a:t>全列の性質を整理して表示。</a:t>
            </a:r>
            <a:endParaRPr lang="en-US" altLang="ja-JP" dirty="0"/>
          </a:p>
          <a:p>
            <a:r>
              <a:rPr lang="en-US" altLang="ja-JP" dirty="0" err="1"/>
              <a:t>expandtab</a:t>
            </a:r>
            <a:r>
              <a:rPr lang="en-US" altLang="ja-JP" dirty="0"/>
              <a:t> : TSV</a:t>
            </a:r>
            <a:r>
              <a:rPr lang="ja-JP" altLang="en-US"/>
              <a:t>形式の表を立て揃えにする。</a:t>
            </a:r>
          </a:p>
        </p:txBody>
      </p:sp>
      <p:sp>
        <p:nvSpPr>
          <p:cNvPr id="4" name="スライド番号プレースホルダー 3">
            <a:extLst>
              <a:ext uri="{FF2B5EF4-FFF2-40B4-BE49-F238E27FC236}">
                <a16:creationId xmlns:a16="http://schemas.microsoft.com/office/drawing/2014/main" id="{A8CA8577-9FB8-F971-5DBB-7E62B20C698B}"/>
              </a:ext>
            </a:extLst>
          </p:cNvPr>
          <p:cNvSpPr>
            <a:spLocks noGrp="1"/>
          </p:cNvSpPr>
          <p:nvPr>
            <p:ph type="sldNum" sz="quarter" idx="12"/>
          </p:nvPr>
        </p:nvSpPr>
        <p:spPr/>
        <p:txBody>
          <a:bodyPr/>
          <a:lstStyle/>
          <a:p>
            <a:fld id="{2D75286E-B0B5-9B4F-A0FB-DAA0E9662758}" type="slidenum">
              <a:rPr kumimoji="1" lang="ja-JP" altLang="en-US" smtClean="0"/>
              <a:t>21</a:t>
            </a:fld>
            <a:endParaRPr kumimoji="1" lang="ja-JP" altLang="en-US"/>
          </a:p>
        </p:txBody>
      </p:sp>
    </p:spTree>
    <p:extLst>
      <p:ext uri="{BB962C8B-B14F-4D97-AF65-F5344CB8AC3E}">
        <p14:creationId xmlns:p14="http://schemas.microsoft.com/office/powerpoint/2010/main" val="30344790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FE0907-F75D-0E27-5EDD-ADD52BB0B035}"/>
              </a:ext>
            </a:extLst>
          </p:cNvPr>
          <p:cNvSpPr>
            <a:spLocks noGrp="1"/>
          </p:cNvSpPr>
          <p:nvPr>
            <p:ph type="title"/>
          </p:nvPr>
        </p:nvSpPr>
        <p:spPr/>
        <p:txBody>
          <a:bodyPr/>
          <a:lstStyle/>
          <a:p>
            <a:r>
              <a:rPr kumimoji="1" lang="ja-JP" altLang="en-US"/>
              <a:t>さらに実装したい機能</a:t>
            </a:r>
          </a:p>
        </p:txBody>
      </p:sp>
      <p:sp>
        <p:nvSpPr>
          <p:cNvPr id="3" name="コンテンツ プレースホルダー 2">
            <a:extLst>
              <a:ext uri="{FF2B5EF4-FFF2-40B4-BE49-F238E27FC236}">
                <a16:creationId xmlns:a16="http://schemas.microsoft.com/office/drawing/2014/main" id="{32DBAA4E-80D6-27B2-CE03-ED252142A953}"/>
              </a:ext>
            </a:extLst>
          </p:cNvPr>
          <p:cNvSpPr>
            <a:spLocks noGrp="1"/>
          </p:cNvSpPr>
          <p:nvPr>
            <p:ph idx="1"/>
          </p:nvPr>
        </p:nvSpPr>
        <p:spPr/>
        <p:txBody>
          <a:bodyPr>
            <a:normAutofit/>
          </a:bodyPr>
          <a:lstStyle/>
          <a:p>
            <a:r>
              <a:rPr kumimoji="1" lang="ja-JP" altLang="en-US"/>
              <a:t>各頻度の値に対応する「行の集合」の包含関係を検出する。</a:t>
            </a:r>
            <a:r>
              <a:rPr kumimoji="1" lang="en-US" altLang="ja-JP" dirty="0"/>
              <a:t>.1</a:t>
            </a:r>
            <a:r>
              <a:rPr kumimoji="1" lang="ja-JP" altLang="en-US"/>
              <a:t> や</a:t>
            </a:r>
            <a:r>
              <a:rPr kumimoji="1" lang="en-US" altLang="ja-JP" dirty="0"/>
              <a:t> .2</a:t>
            </a:r>
            <a:r>
              <a:rPr kumimoji="1" lang="ja-JP" altLang="en-US"/>
              <a:t>などで区別をつけて表示。</a:t>
            </a:r>
            <a:endParaRPr kumimoji="1" lang="en-US" altLang="ja-JP" dirty="0"/>
          </a:p>
          <a:p>
            <a:pPr lvl="1"/>
            <a:r>
              <a:rPr lang="ja-JP" altLang="en-US"/>
              <a:t>ただし頻度</a:t>
            </a:r>
            <a:r>
              <a:rPr lang="en-US" altLang="ja-JP" dirty="0"/>
              <a:t>1</a:t>
            </a:r>
            <a:r>
              <a:rPr lang="ja-JP" altLang="en-US"/>
              <a:t>に対して、多数の包含関係の親が発生したり、分岐が発生したりして厄介。</a:t>
            </a:r>
            <a:endParaRPr lang="en-US" altLang="ja-JP" dirty="0"/>
          </a:p>
          <a:p>
            <a:pPr lvl="1"/>
            <a:r>
              <a:rPr kumimoji="1" lang="ja-JP" altLang="en-US"/>
              <a:t>重要度の高い、頻度の高い値に対して、優先的に実行したい。</a:t>
            </a:r>
            <a:endParaRPr kumimoji="1" lang="en-US" altLang="ja-JP" dirty="0"/>
          </a:p>
          <a:p>
            <a:r>
              <a:rPr kumimoji="1" lang="en-US" altLang="ja-JP" dirty="0"/>
              <a:t>Example</a:t>
            </a:r>
            <a:r>
              <a:rPr kumimoji="1" lang="ja-JP" altLang="en-US"/>
              <a:t>の区切りの</a:t>
            </a:r>
            <a:r>
              <a:rPr kumimoji="1" lang="en-US" altLang="ja-JP" dirty="0"/>
              <a:t>|</a:t>
            </a:r>
            <a:r>
              <a:rPr kumimoji="1" lang="ja-JP" altLang="en-US"/>
              <a:t>を変更可能にしたい。</a:t>
            </a:r>
            <a:endParaRPr kumimoji="1" lang="en-US" altLang="ja-JP" dirty="0"/>
          </a:p>
          <a:p>
            <a:pPr lvl="1"/>
            <a:r>
              <a:rPr kumimoji="1" lang="en-US" altLang="ja-JP" dirty="0"/>
              <a:t>Example</a:t>
            </a:r>
            <a:r>
              <a:rPr kumimoji="1" lang="ja-JP" altLang="en-US"/>
              <a:t>も</a:t>
            </a:r>
            <a:r>
              <a:rPr kumimoji="1" lang="en-US" altLang="ja-JP" dirty="0"/>
              <a:t>|</a:t>
            </a:r>
            <a:r>
              <a:rPr kumimoji="1" lang="ja-JP" altLang="en-US"/>
              <a:t>で切ったことが分かるようにしたい。</a:t>
            </a:r>
            <a:endParaRPr kumimoji="1" lang="en-US" altLang="ja-JP" dirty="0"/>
          </a:p>
          <a:p>
            <a:r>
              <a:rPr lang="en-US" altLang="ja-JP" dirty="0"/>
              <a:t>-g3. </a:t>
            </a:r>
            <a:r>
              <a:rPr lang="ja-JP" altLang="en-US"/>
              <a:t>でなくて</a:t>
            </a:r>
            <a:r>
              <a:rPr lang="en-US" altLang="ja-JP" dirty="0"/>
              <a:t>-g3R</a:t>
            </a:r>
            <a:r>
              <a:rPr lang="ja-JP" altLang="en-US"/>
              <a:t>のようにしたい。</a:t>
            </a:r>
            <a:endParaRPr lang="en-US" altLang="ja-JP" dirty="0"/>
          </a:p>
          <a:p>
            <a:pPr lvl="1"/>
            <a:r>
              <a:rPr lang="en-US" altLang="ja-JP" dirty="0"/>
              <a:t>-g3.</a:t>
            </a:r>
            <a:r>
              <a:rPr lang="ja-JP" altLang="en-US"/>
              <a:t> と指定したら ピリオド</a:t>
            </a:r>
            <a:r>
              <a:rPr lang="en-US" altLang="ja-JP" dirty="0"/>
              <a:t>(.)</a:t>
            </a:r>
            <a:r>
              <a:rPr lang="ja-JP" altLang="en-US"/>
              <a:t>で例を区切るように・。</a:t>
            </a:r>
            <a:endParaRPr lang="en-US" altLang="ja-JP" dirty="0"/>
          </a:p>
        </p:txBody>
      </p:sp>
      <p:sp>
        <p:nvSpPr>
          <p:cNvPr id="4" name="スライド番号プレースホルダー 3">
            <a:extLst>
              <a:ext uri="{FF2B5EF4-FFF2-40B4-BE49-F238E27FC236}">
                <a16:creationId xmlns:a16="http://schemas.microsoft.com/office/drawing/2014/main" id="{0BDF8457-8379-07DA-33D7-C9D2D20ADA04}"/>
              </a:ext>
            </a:extLst>
          </p:cNvPr>
          <p:cNvSpPr>
            <a:spLocks noGrp="1"/>
          </p:cNvSpPr>
          <p:nvPr>
            <p:ph type="sldNum" sz="quarter" idx="12"/>
          </p:nvPr>
        </p:nvSpPr>
        <p:spPr/>
        <p:txBody>
          <a:bodyPr/>
          <a:lstStyle/>
          <a:p>
            <a:fld id="{2D75286E-B0B5-9B4F-A0FB-DAA0E9662758}" type="slidenum">
              <a:rPr kumimoji="1" lang="ja-JP" altLang="en-US" smtClean="0"/>
              <a:t>22</a:t>
            </a:fld>
            <a:endParaRPr kumimoji="1" lang="ja-JP" altLang="en-US"/>
          </a:p>
        </p:txBody>
      </p:sp>
    </p:spTree>
    <p:extLst>
      <p:ext uri="{BB962C8B-B14F-4D97-AF65-F5344CB8AC3E}">
        <p14:creationId xmlns:p14="http://schemas.microsoft.com/office/powerpoint/2010/main" val="34894899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DC0F33-0D8E-416F-F624-6A9AC2B25EB3}"/>
              </a:ext>
            </a:extLst>
          </p:cNvPr>
          <p:cNvSpPr>
            <a:spLocks noGrp="1"/>
          </p:cNvSpPr>
          <p:nvPr>
            <p:ph type="title"/>
          </p:nvPr>
        </p:nvSpPr>
        <p:spPr/>
        <p:txBody>
          <a:bodyPr/>
          <a:lstStyle/>
          <a:p>
            <a:r>
              <a:rPr kumimoji="1" lang="ja-JP" altLang="en-US"/>
              <a:t>気になること</a:t>
            </a:r>
          </a:p>
        </p:txBody>
      </p:sp>
      <p:sp>
        <p:nvSpPr>
          <p:cNvPr id="3" name="コンテンツ プレースホルダー 2">
            <a:extLst>
              <a:ext uri="{FF2B5EF4-FFF2-40B4-BE49-F238E27FC236}">
                <a16:creationId xmlns:a16="http://schemas.microsoft.com/office/drawing/2014/main" id="{5543E9E0-49BA-A092-4821-5903FBA1872C}"/>
              </a:ext>
            </a:extLst>
          </p:cNvPr>
          <p:cNvSpPr>
            <a:spLocks noGrp="1"/>
          </p:cNvSpPr>
          <p:nvPr>
            <p:ph idx="1"/>
          </p:nvPr>
        </p:nvSpPr>
        <p:spPr/>
        <p:txBody>
          <a:bodyPr>
            <a:normAutofit/>
          </a:bodyPr>
          <a:lstStyle/>
          <a:p>
            <a:r>
              <a:rPr kumimoji="1" lang="ja-JP" altLang="en-US" sz="2400"/>
              <a:t>世界標準時として記録されていた。</a:t>
            </a:r>
            <a:endParaRPr kumimoji="1" lang="en-US" altLang="ja-JP" sz="2400" dirty="0"/>
          </a:p>
          <a:p>
            <a:pPr lvl="1"/>
            <a:r>
              <a:rPr lang="ja-JP" altLang="en-US" sz="2000"/>
              <a:t>時間の分布から、設定ミスか正しいか分かりそう。</a:t>
            </a:r>
            <a:endParaRPr lang="en-US" altLang="ja-JP" sz="2000" dirty="0"/>
          </a:p>
          <a:p>
            <a:r>
              <a:rPr kumimoji="1" lang="ja-JP" altLang="en-US" sz="2400"/>
              <a:t>各桁の並びを別個に見ただけ。</a:t>
            </a:r>
            <a:endParaRPr kumimoji="1" lang="en-US" altLang="ja-JP" sz="2400" dirty="0"/>
          </a:p>
          <a:p>
            <a:pPr lvl="1"/>
            <a:r>
              <a:rPr lang="ja-JP" altLang="en-US" sz="2000"/>
              <a:t>本当に正しく日付または日時を表しているの</a:t>
            </a:r>
            <a:r>
              <a:rPr kumimoji="1" lang="ja-JP" altLang="en-US" sz="2000"/>
              <a:t>検査が必要。</a:t>
            </a:r>
            <a:endParaRPr kumimoji="1" lang="en-US" altLang="ja-JP" sz="1600" dirty="0"/>
          </a:p>
          <a:p>
            <a:pPr lvl="1"/>
            <a:r>
              <a:rPr kumimoji="1" lang="ja-JP" altLang="en-US" sz="2000"/>
              <a:t>さらに自作のプログラムが必要</a:t>
            </a:r>
            <a:r>
              <a:rPr kumimoji="1" lang="en-US" altLang="ja-JP" sz="2000" dirty="0"/>
              <a:t>!</a:t>
            </a:r>
            <a:r>
              <a:rPr lang="ja-JP" altLang="en-US" sz="2000"/>
              <a:t> </a:t>
            </a:r>
            <a:r>
              <a:rPr lang="en-US" altLang="ja-JP" sz="2000" dirty="0" err="1"/>
              <a:t>datecheck</a:t>
            </a:r>
            <a:r>
              <a:rPr lang="ja-JP" altLang="en-US" sz="2000"/>
              <a:t>とか。</a:t>
            </a:r>
            <a:endParaRPr lang="en-US" altLang="ja-JP" sz="2000" dirty="0"/>
          </a:p>
        </p:txBody>
      </p:sp>
      <p:sp>
        <p:nvSpPr>
          <p:cNvPr id="4" name="スライド番号プレースホルダー 3">
            <a:extLst>
              <a:ext uri="{FF2B5EF4-FFF2-40B4-BE49-F238E27FC236}">
                <a16:creationId xmlns:a16="http://schemas.microsoft.com/office/drawing/2014/main" id="{DB156D1C-6907-48F6-11B9-C09AC420F437}"/>
              </a:ext>
            </a:extLst>
          </p:cNvPr>
          <p:cNvSpPr>
            <a:spLocks noGrp="1"/>
          </p:cNvSpPr>
          <p:nvPr>
            <p:ph type="sldNum" sz="quarter" idx="12"/>
          </p:nvPr>
        </p:nvSpPr>
        <p:spPr/>
        <p:txBody>
          <a:bodyPr/>
          <a:lstStyle/>
          <a:p>
            <a:fld id="{2D75286E-B0B5-9B4F-A0FB-DAA0E9662758}" type="slidenum">
              <a:rPr kumimoji="1" lang="ja-JP" altLang="en-US" smtClean="0"/>
              <a:t>23</a:t>
            </a:fld>
            <a:endParaRPr kumimoji="1" lang="ja-JP" altLang="en-US"/>
          </a:p>
        </p:txBody>
      </p:sp>
    </p:spTree>
    <p:extLst>
      <p:ext uri="{BB962C8B-B14F-4D97-AF65-F5344CB8AC3E}">
        <p14:creationId xmlns:p14="http://schemas.microsoft.com/office/powerpoint/2010/main" val="1595596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D0C59E-E24F-5B23-3B75-55E77B125934}"/>
              </a:ext>
            </a:extLst>
          </p:cNvPr>
          <p:cNvSpPr>
            <a:spLocks noGrp="1"/>
          </p:cNvSpPr>
          <p:nvPr>
            <p:ph type="title"/>
          </p:nvPr>
        </p:nvSpPr>
        <p:spPr/>
        <p:txBody>
          <a:bodyPr/>
          <a:lstStyle/>
          <a:p>
            <a:r>
              <a:rPr kumimoji="1" lang="ja-JP" altLang="en-US"/>
              <a:t>前提としたスキル</a:t>
            </a:r>
          </a:p>
        </p:txBody>
      </p:sp>
      <p:sp>
        <p:nvSpPr>
          <p:cNvPr id="3" name="コンテンツ プレースホルダー 2">
            <a:extLst>
              <a:ext uri="{FF2B5EF4-FFF2-40B4-BE49-F238E27FC236}">
                <a16:creationId xmlns:a16="http://schemas.microsoft.com/office/drawing/2014/main" id="{82BF73FE-F2E8-79AE-B057-836F2C264050}"/>
              </a:ext>
            </a:extLst>
          </p:cNvPr>
          <p:cNvSpPr>
            <a:spLocks noGrp="1"/>
          </p:cNvSpPr>
          <p:nvPr>
            <p:ph idx="1"/>
          </p:nvPr>
        </p:nvSpPr>
        <p:spPr/>
        <p:txBody>
          <a:bodyPr>
            <a:normAutofit fontScale="92500"/>
          </a:bodyPr>
          <a:lstStyle/>
          <a:p>
            <a:r>
              <a:rPr kumimoji="1" lang="en-US" altLang="ja-JP" dirty="0"/>
              <a:t>Unix</a:t>
            </a:r>
            <a:r>
              <a:rPr kumimoji="1" lang="ja-JP" altLang="en-US"/>
              <a:t>コマンドが使えること</a:t>
            </a:r>
            <a:endParaRPr kumimoji="1" lang="en-US" altLang="ja-JP" dirty="0"/>
          </a:p>
          <a:p>
            <a:pPr lvl="1"/>
            <a:r>
              <a:rPr lang="ja-JP" altLang="en-US"/>
              <a:t>オプション指定などで、いろいろな操作をすること。</a:t>
            </a:r>
            <a:endParaRPr kumimoji="1" lang="en-US" altLang="ja-JP" dirty="0"/>
          </a:p>
          <a:p>
            <a:r>
              <a:rPr lang="en-US" altLang="ja-JP" dirty="0"/>
              <a:t>bash</a:t>
            </a:r>
            <a:r>
              <a:rPr lang="ja-JP" altLang="en-US"/>
              <a:t>や</a:t>
            </a:r>
            <a:r>
              <a:rPr lang="en-US" altLang="ja-JP" dirty="0" err="1"/>
              <a:t>zsh</a:t>
            </a:r>
            <a:r>
              <a:rPr lang="ja-JP" altLang="en-US"/>
              <a:t>を使っていること</a:t>
            </a:r>
            <a:endParaRPr lang="en-US" altLang="ja-JP" dirty="0"/>
          </a:p>
          <a:p>
            <a:pPr lvl="1"/>
            <a:r>
              <a:rPr lang="ja-JP" altLang="en-US"/>
              <a:t>パイプ</a:t>
            </a:r>
            <a:r>
              <a:rPr lang="en-US" altLang="ja-JP" dirty="0"/>
              <a:t>( | ) </a:t>
            </a:r>
            <a:r>
              <a:rPr lang="ja-JP" altLang="en-US"/>
              <a:t>などが使えること</a:t>
            </a:r>
            <a:endParaRPr lang="en-US" altLang="ja-JP" dirty="0"/>
          </a:p>
          <a:p>
            <a:r>
              <a:rPr lang="ja-JP" altLang="en-US"/>
              <a:t>文字コードを知っていること</a:t>
            </a:r>
            <a:endParaRPr lang="en-US" altLang="ja-JP" dirty="0"/>
          </a:p>
          <a:p>
            <a:pPr lvl="1"/>
            <a:r>
              <a:rPr lang="ja-JP" altLang="en-US"/>
              <a:t>アスキーコードと</a:t>
            </a:r>
            <a:r>
              <a:rPr lang="en-US" altLang="ja-JP" dirty="0"/>
              <a:t>Unicode</a:t>
            </a:r>
            <a:r>
              <a:rPr lang="ja-JP" altLang="en-US"/>
              <a:t>。</a:t>
            </a:r>
            <a:endParaRPr lang="en-US" altLang="ja-JP" dirty="0"/>
          </a:p>
          <a:p>
            <a:r>
              <a:rPr lang="ja-JP" altLang="en-US"/>
              <a:t>正規表現を知っていること</a:t>
            </a:r>
            <a:endParaRPr lang="en-US" altLang="ja-JP" dirty="0"/>
          </a:p>
          <a:p>
            <a:pPr lvl="1"/>
            <a:r>
              <a:rPr lang="ja-JP" altLang="en-US"/>
              <a:t>文字クラス</a:t>
            </a:r>
            <a:endParaRPr lang="en-US" altLang="ja-JP" dirty="0"/>
          </a:p>
          <a:p>
            <a:pPr lvl="1"/>
            <a:r>
              <a:rPr lang="en-US" altLang="ja-JP" dirty="0"/>
              <a:t>Perl</a:t>
            </a:r>
            <a:r>
              <a:rPr lang="ja-JP" altLang="en-US"/>
              <a:t>特有のものも本文書に含まれるかも知れない。</a:t>
            </a:r>
            <a:endParaRPr lang="en-US" altLang="ja-JP" dirty="0"/>
          </a:p>
          <a:p>
            <a:r>
              <a:rPr lang="en-US" altLang="ja-JP" dirty="0"/>
              <a:t>Perl</a:t>
            </a:r>
            <a:r>
              <a:rPr lang="ja-JP" altLang="en-US"/>
              <a:t>のモジュール</a:t>
            </a:r>
            <a:r>
              <a:rPr lang="en-US" altLang="ja-JP" sz="1700" dirty="0"/>
              <a:t>(</a:t>
            </a:r>
            <a:r>
              <a:rPr lang="ja-JP" altLang="en-US" sz="1700"/>
              <a:t>ライブラリ</a:t>
            </a:r>
            <a:r>
              <a:rPr lang="en-US" altLang="ja-JP" sz="1700" dirty="0"/>
              <a:t>)</a:t>
            </a:r>
            <a:r>
              <a:rPr lang="ja-JP" altLang="en-US"/>
              <a:t>をインストール可能な事。</a:t>
            </a:r>
            <a:endParaRPr lang="en-US" altLang="ja-JP" dirty="0"/>
          </a:p>
          <a:p>
            <a:pPr marL="0" indent="0">
              <a:buNone/>
            </a:pP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D8CB271-50CF-2389-98BF-59A155D962E9}"/>
              </a:ext>
            </a:extLst>
          </p:cNvPr>
          <p:cNvSpPr>
            <a:spLocks noGrp="1"/>
          </p:cNvSpPr>
          <p:nvPr>
            <p:ph type="sldNum" sz="quarter" idx="12"/>
          </p:nvPr>
        </p:nvSpPr>
        <p:spPr/>
        <p:txBody>
          <a:bodyPr/>
          <a:lstStyle/>
          <a:p>
            <a:fld id="{2D75286E-B0B5-9B4F-A0FB-DAA0E9662758}" type="slidenum">
              <a:rPr kumimoji="1" lang="ja-JP" altLang="en-US" smtClean="0"/>
              <a:t>3</a:t>
            </a:fld>
            <a:endParaRPr kumimoji="1" lang="ja-JP" altLang="en-US"/>
          </a:p>
        </p:txBody>
      </p:sp>
    </p:spTree>
    <p:extLst>
      <p:ext uri="{BB962C8B-B14F-4D97-AF65-F5344CB8AC3E}">
        <p14:creationId xmlns:p14="http://schemas.microsoft.com/office/powerpoint/2010/main" val="3334781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228CDA3-1DA0-F08D-5C31-23E29A7B7EB6}"/>
              </a:ext>
            </a:extLst>
          </p:cNvPr>
          <p:cNvSpPr>
            <a:spLocks noGrp="1"/>
          </p:cNvSpPr>
          <p:nvPr>
            <p:ph type="title"/>
          </p:nvPr>
        </p:nvSpPr>
        <p:spPr>
          <a:xfrm>
            <a:off x="628650" y="365127"/>
            <a:ext cx="7886700" cy="865038"/>
          </a:xfrm>
        </p:spPr>
        <p:txBody>
          <a:bodyPr/>
          <a:lstStyle/>
          <a:p>
            <a:r>
              <a:rPr kumimoji="1" lang="ja-JP" altLang="en-US"/>
              <a:t>概要</a:t>
            </a:r>
          </a:p>
        </p:txBody>
      </p:sp>
      <p:sp>
        <p:nvSpPr>
          <p:cNvPr id="3" name="コンテンツ プレースホルダー 2">
            <a:extLst>
              <a:ext uri="{FF2B5EF4-FFF2-40B4-BE49-F238E27FC236}">
                <a16:creationId xmlns:a16="http://schemas.microsoft.com/office/drawing/2014/main" id="{687985C2-E6E3-9F45-001D-8D3ECFF681B5}"/>
              </a:ext>
            </a:extLst>
          </p:cNvPr>
          <p:cNvSpPr>
            <a:spLocks noGrp="1"/>
          </p:cNvSpPr>
          <p:nvPr>
            <p:ph idx="1"/>
          </p:nvPr>
        </p:nvSpPr>
        <p:spPr>
          <a:xfrm>
            <a:off x="282872" y="1493301"/>
            <a:ext cx="8696668" cy="4683662"/>
          </a:xfrm>
        </p:spPr>
        <p:txBody>
          <a:bodyPr/>
          <a:lstStyle/>
          <a:p>
            <a:pPr marL="222250" lvl="1" indent="-215900"/>
            <a:r>
              <a:rPr lang="en-US" altLang="ja-JP" dirty="0" err="1"/>
              <a:t>digitdemog</a:t>
            </a:r>
            <a:r>
              <a:rPr lang="ja-JP" altLang="en-US"/>
              <a:t> は端末上で、コマンドとして使う。</a:t>
            </a:r>
            <a:endParaRPr lang="en-US" altLang="ja-JP" dirty="0"/>
          </a:p>
          <a:p>
            <a:pPr marL="679450" lvl="2" indent="-215900"/>
            <a:r>
              <a:rPr lang="ja-JP" altLang="en-US"/>
              <a:t>名前の由来は</a:t>
            </a:r>
            <a:r>
              <a:rPr lang="en-US" altLang="ja-JP" dirty="0"/>
              <a:t> </a:t>
            </a:r>
            <a:r>
              <a:rPr lang="ja-JP" altLang="en-US"/>
              <a:t>桁</a:t>
            </a:r>
            <a:r>
              <a:rPr lang="en-US" altLang="ja-JP" dirty="0"/>
              <a:t>(digit)</a:t>
            </a:r>
            <a:r>
              <a:rPr lang="ja-JP" altLang="en-US"/>
              <a:t>の人口動態</a:t>
            </a:r>
            <a:r>
              <a:rPr lang="en-US" altLang="ja-JP" dirty="0"/>
              <a:t>(</a:t>
            </a:r>
            <a:r>
              <a:rPr lang="en-US" altLang="ja-JP" u="sng" dirty="0"/>
              <a:t>demog</a:t>
            </a:r>
            <a:r>
              <a:rPr lang="en-US" altLang="ja-JP" dirty="0"/>
              <a:t>raphy)</a:t>
            </a:r>
            <a:r>
              <a:rPr lang="ja-JP" altLang="en-US"/>
              <a:t>である。</a:t>
            </a:r>
            <a:endParaRPr lang="en-US" altLang="ja-JP" dirty="0"/>
          </a:p>
          <a:p>
            <a:pPr marL="679450" lvl="2" indent="-215900"/>
            <a:r>
              <a:rPr lang="en-US" altLang="ja-JP" dirty="0"/>
              <a:t>Perl</a:t>
            </a:r>
            <a:r>
              <a:rPr lang="ja-JP" altLang="en-US"/>
              <a:t>のモジュール</a:t>
            </a:r>
            <a:r>
              <a:rPr lang="en-US" altLang="ja-JP" dirty="0"/>
              <a:t> App::</a:t>
            </a:r>
            <a:r>
              <a:rPr lang="en-US" altLang="ja-JP" dirty="0" err="1"/>
              <a:t>digitdemog</a:t>
            </a:r>
            <a:r>
              <a:rPr lang="ja-JP" altLang="en-US"/>
              <a:t> がこのコマンドを提供する。</a:t>
            </a:r>
            <a:endParaRPr lang="en-US" altLang="ja-JP" dirty="0"/>
          </a:p>
          <a:p>
            <a:pPr marL="222250" lvl="1" indent="-215900"/>
            <a:r>
              <a:rPr lang="ja-JP" altLang="en-US"/>
              <a:t>インストール方法</a:t>
            </a:r>
            <a:r>
              <a:rPr lang="en-US" altLang="ja-JP" dirty="0"/>
              <a:t>: </a:t>
            </a:r>
          </a:p>
          <a:p>
            <a:pPr marL="920750" lvl="2" indent="-457200">
              <a:buFont typeface="+mj-ea"/>
              <a:buAutoNum type="circleNumDbPlain"/>
            </a:pPr>
            <a:r>
              <a:rPr lang="en-US" altLang="ja-JP" dirty="0"/>
              <a:t>Perl</a:t>
            </a:r>
            <a:r>
              <a:rPr lang="ja-JP" altLang="en-US"/>
              <a:t>のモジュールの通常のインストール方法を用いる。</a:t>
            </a:r>
            <a:endParaRPr lang="en-US" altLang="ja-JP" dirty="0"/>
          </a:p>
          <a:p>
            <a:pPr marL="920750" lvl="2" indent="-457200">
              <a:buFont typeface="+mj-ea"/>
              <a:buAutoNum type="circleNumDbPlain"/>
            </a:pPr>
            <a:r>
              <a:rPr lang="ja-JP" altLang="en-US"/>
              <a:t>すなわち、 </a:t>
            </a:r>
            <a:r>
              <a:rPr lang="en-US" altLang="ja-JP" dirty="0" err="1"/>
              <a:t>cpan</a:t>
            </a:r>
            <a:r>
              <a:rPr lang="en-US" altLang="ja-JP" dirty="0"/>
              <a:t> App::</a:t>
            </a:r>
            <a:r>
              <a:rPr lang="en-US" altLang="ja-JP" dirty="0" err="1"/>
              <a:t>digitdemog</a:t>
            </a:r>
            <a:r>
              <a:rPr lang="en-US" altLang="ja-JP" dirty="0"/>
              <a:t> </a:t>
            </a:r>
            <a:r>
              <a:rPr lang="ja-JP" altLang="en-US"/>
              <a:t>を実行する。</a:t>
            </a:r>
            <a:endParaRPr lang="en-US" altLang="ja-JP" dirty="0"/>
          </a:p>
          <a:p>
            <a:pPr marL="920750" lvl="2" indent="-457200">
              <a:buFont typeface="+mj-ea"/>
              <a:buAutoNum type="circleNumDbPlain"/>
            </a:pPr>
            <a:r>
              <a:rPr lang="ja-JP" altLang="en-US"/>
              <a:t>インストール前に戻せるように、</a:t>
            </a:r>
            <a:r>
              <a:rPr lang="en-US" altLang="ja-JP" dirty="0" err="1"/>
              <a:t>cpan</a:t>
            </a:r>
            <a:r>
              <a:rPr lang="ja-JP" altLang="en-US"/>
              <a:t>でなく</a:t>
            </a:r>
            <a:r>
              <a:rPr lang="en-US" altLang="ja-JP" dirty="0" err="1"/>
              <a:t>cpanm</a:t>
            </a:r>
            <a:r>
              <a:rPr lang="ja-JP" altLang="en-US"/>
              <a:t> が推奨される。</a:t>
            </a:r>
            <a:endParaRPr lang="en-US" altLang="ja-JP" dirty="0"/>
          </a:p>
          <a:p>
            <a:pPr marL="222250" lvl="1" indent="-215900"/>
            <a:r>
              <a:rPr lang="en-US" altLang="ja-JP" dirty="0" err="1"/>
              <a:t>digitdemog</a:t>
            </a:r>
            <a:r>
              <a:rPr lang="en-US" altLang="ja-JP" dirty="0"/>
              <a:t> </a:t>
            </a:r>
            <a:r>
              <a:rPr lang="ja-JP" altLang="en-US"/>
              <a:t>のマニュアル参照の方法はいくつかある。</a:t>
            </a:r>
            <a:endParaRPr lang="en-US" altLang="ja-JP" dirty="0"/>
          </a:p>
          <a:p>
            <a:pPr marL="920750" lvl="2" indent="-457200">
              <a:buFont typeface="+mj-ea"/>
              <a:buAutoNum type="circleNumDbPlain"/>
            </a:pPr>
            <a:r>
              <a:rPr lang="en-US" altLang="ja-JP" dirty="0"/>
              <a:t> </a:t>
            </a:r>
            <a:r>
              <a:rPr lang="en-US" altLang="ja-JP" dirty="0" err="1"/>
              <a:t>digitdemog</a:t>
            </a:r>
            <a:r>
              <a:rPr lang="en-US" altLang="ja-JP" dirty="0"/>
              <a:t> --help </a:t>
            </a:r>
            <a:r>
              <a:rPr lang="ja-JP" altLang="en-US"/>
              <a:t>を実行して参照。</a:t>
            </a:r>
            <a:endParaRPr lang="en-US" altLang="ja-JP" dirty="0"/>
          </a:p>
          <a:p>
            <a:pPr marL="920750" lvl="2" indent="-457200">
              <a:buFont typeface="+mj-ea"/>
              <a:buAutoNum type="circleNumDbPlain"/>
            </a:pPr>
            <a:r>
              <a:rPr lang="en-US" altLang="ja-JP" dirty="0"/>
              <a:t> man App::</a:t>
            </a:r>
            <a:r>
              <a:rPr lang="en-US" altLang="ja-JP" dirty="0" err="1"/>
              <a:t>digitdemog</a:t>
            </a:r>
            <a:endParaRPr lang="en-US" altLang="ja-JP" dirty="0"/>
          </a:p>
          <a:p>
            <a:pPr marL="920750" lvl="2" indent="-457200">
              <a:buFont typeface="+mj-ea"/>
              <a:buAutoNum type="circleNumDbPlain"/>
            </a:pPr>
            <a:r>
              <a:rPr lang="en-US" altLang="ja-JP" dirty="0"/>
              <a:t> </a:t>
            </a:r>
            <a:r>
              <a:rPr lang="en-US" altLang="ja-JP" dirty="0" err="1"/>
              <a:t>perldoc</a:t>
            </a:r>
            <a:r>
              <a:rPr lang="en-US" altLang="ja-JP" dirty="0"/>
              <a:t> App::</a:t>
            </a:r>
            <a:r>
              <a:rPr lang="en-US" altLang="ja-JP" dirty="0" err="1"/>
              <a:t>digitdemog</a:t>
            </a:r>
            <a:endParaRPr lang="en-US" altLang="ja-JP" dirty="0"/>
          </a:p>
        </p:txBody>
      </p:sp>
      <p:sp>
        <p:nvSpPr>
          <p:cNvPr id="4" name="スライド番号プレースホルダー 3">
            <a:extLst>
              <a:ext uri="{FF2B5EF4-FFF2-40B4-BE49-F238E27FC236}">
                <a16:creationId xmlns:a16="http://schemas.microsoft.com/office/drawing/2014/main" id="{0BFFA3DA-7DB6-660F-B11D-70A8411AB222}"/>
              </a:ext>
            </a:extLst>
          </p:cNvPr>
          <p:cNvSpPr>
            <a:spLocks noGrp="1"/>
          </p:cNvSpPr>
          <p:nvPr>
            <p:ph type="sldNum" sz="quarter" idx="12"/>
          </p:nvPr>
        </p:nvSpPr>
        <p:spPr/>
        <p:txBody>
          <a:bodyPr/>
          <a:lstStyle/>
          <a:p>
            <a:fld id="{2D75286E-B0B5-9B4F-A0FB-DAA0E9662758}" type="slidenum">
              <a:rPr kumimoji="1" lang="ja-JP" altLang="en-US" smtClean="0"/>
              <a:t>4</a:t>
            </a:fld>
            <a:endParaRPr kumimoji="1" lang="ja-JP" altLang="en-US"/>
          </a:p>
        </p:txBody>
      </p:sp>
    </p:spTree>
    <p:extLst>
      <p:ext uri="{BB962C8B-B14F-4D97-AF65-F5344CB8AC3E}">
        <p14:creationId xmlns:p14="http://schemas.microsoft.com/office/powerpoint/2010/main" val="142810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D3FB0A-677D-CE6B-B216-6AF6F3E0540C}"/>
              </a:ext>
            </a:extLst>
          </p:cNvPr>
          <p:cNvSpPr>
            <a:spLocks noGrp="1"/>
          </p:cNvSpPr>
          <p:nvPr>
            <p:ph type="title"/>
          </p:nvPr>
        </p:nvSpPr>
        <p:spPr/>
        <p:txBody>
          <a:bodyPr/>
          <a:lstStyle/>
          <a:p>
            <a:r>
              <a:rPr kumimoji="1" lang="ja-JP" altLang="en-US"/>
              <a:t>機能</a:t>
            </a:r>
          </a:p>
        </p:txBody>
      </p:sp>
      <p:sp>
        <p:nvSpPr>
          <p:cNvPr id="3" name="コンテンツ プレースホルダー 2">
            <a:extLst>
              <a:ext uri="{FF2B5EF4-FFF2-40B4-BE49-F238E27FC236}">
                <a16:creationId xmlns:a16="http://schemas.microsoft.com/office/drawing/2014/main" id="{C65D2EB3-7C48-89F7-183F-F3C8BD43FF82}"/>
              </a:ext>
            </a:extLst>
          </p:cNvPr>
          <p:cNvSpPr>
            <a:spLocks noGrp="1"/>
          </p:cNvSpPr>
          <p:nvPr>
            <p:ph idx="1"/>
          </p:nvPr>
        </p:nvSpPr>
        <p:spPr/>
        <p:txBody>
          <a:bodyPr>
            <a:normAutofit fontScale="62500" lnSpcReduction="20000"/>
          </a:bodyPr>
          <a:lstStyle/>
          <a:p>
            <a:pPr>
              <a:lnSpc>
                <a:spcPct val="120000"/>
              </a:lnSpc>
            </a:pPr>
            <a:r>
              <a:rPr kumimoji="1" lang="ja-JP" altLang="en-US"/>
              <a:t>テキストデータの全部の行を読んで、</a:t>
            </a:r>
            <a:br>
              <a:rPr kumimoji="1" lang="en-US" altLang="ja-JP" dirty="0"/>
            </a:br>
            <a:r>
              <a:rPr lang="ja-JP" altLang="en-US"/>
              <a:t>出現した異なる文字の全てについて、</a:t>
            </a:r>
            <a:br>
              <a:rPr lang="en-US" altLang="ja-JP" dirty="0"/>
            </a:br>
            <a:r>
              <a:rPr lang="ja-JP" altLang="en-US"/>
              <a:t>各行の左から何桁目</a:t>
            </a:r>
            <a:r>
              <a:rPr lang="en-US" altLang="ja-JP" sz="2400" dirty="0"/>
              <a:t>(</a:t>
            </a:r>
            <a:r>
              <a:rPr lang="ja-JP" altLang="en-US" sz="2400"/>
              <a:t>何文字目</a:t>
            </a:r>
            <a:r>
              <a:rPr lang="en-US" altLang="ja-JP" sz="2400" dirty="0"/>
              <a:t>)</a:t>
            </a:r>
            <a:r>
              <a:rPr lang="ja-JP" altLang="en-US"/>
              <a:t>に、</a:t>
            </a:r>
            <a:br>
              <a:rPr lang="en-US" altLang="ja-JP" dirty="0"/>
            </a:br>
            <a:r>
              <a:rPr lang="ja-JP" altLang="en-US"/>
              <a:t>その文字が何度出現したかを、</a:t>
            </a:r>
            <a:br>
              <a:rPr lang="en-US" altLang="ja-JP" dirty="0"/>
            </a:br>
            <a:r>
              <a:rPr lang="ja-JP" altLang="en-US"/>
              <a:t>二元分割表</a:t>
            </a:r>
            <a:r>
              <a:rPr lang="en-US" altLang="ja-JP" sz="2400" dirty="0"/>
              <a:t>(</a:t>
            </a:r>
            <a:r>
              <a:rPr lang="ja-JP" altLang="en-US" sz="2400"/>
              <a:t>クロス集計表</a:t>
            </a:r>
            <a:r>
              <a:rPr lang="en-US" altLang="ja-JP" sz="2400" dirty="0"/>
              <a:t>)</a:t>
            </a:r>
            <a:r>
              <a:rPr lang="ja-JP" altLang="en-US"/>
              <a:t>として出力する。</a:t>
            </a:r>
            <a:endParaRPr lang="en-US" altLang="ja-JP" dirty="0"/>
          </a:p>
          <a:p>
            <a:pPr>
              <a:lnSpc>
                <a:spcPct val="120000"/>
              </a:lnSpc>
            </a:pPr>
            <a:r>
              <a:rPr lang="ja-JP" altLang="en-US"/>
              <a:t>その分割表は、</a:t>
            </a:r>
            <a:br>
              <a:rPr lang="en-US" altLang="ja-JP" dirty="0"/>
            </a:br>
            <a:r>
              <a:rPr lang="ja-JP" altLang="en-US"/>
              <a:t>縦方向にそれらの異なる各文字に対応し、</a:t>
            </a:r>
            <a:br>
              <a:rPr lang="en-US" altLang="ja-JP" dirty="0"/>
            </a:br>
            <a:r>
              <a:rPr lang="ja-JP" altLang="en-US"/>
              <a:t>横方向に桁位置が対応する。</a:t>
            </a:r>
            <a:endParaRPr lang="en-US" altLang="ja-JP" dirty="0"/>
          </a:p>
          <a:p>
            <a:pPr>
              <a:lnSpc>
                <a:spcPct val="120000"/>
              </a:lnSpc>
            </a:pPr>
            <a:r>
              <a:rPr lang="ja-JP" altLang="en-US"/>
              <a:t>その分割表の右側には次を配置する。</a:t>
            </a:r>
            <a:endParaRPr lang="en-US" altLang="ja-JP" dirty="0"/>
          </a:p>
          <a:p>
            <a:pPr marL="914400" lvl="1" indent="-457200">
              <a:lnSpc>
                <a:spcPct val="120000"/>
              </a:lnSpc>
              <a:buFont typeface="+mj-lt"/>
              <a:buAutoNum type="arabicPeriod"/>
            </a:pPr>
            <a:r>
              <a:rPr lang="ja-JP" altLang="en-US"/>
              <a:t>出現した各文字</a:t>
            </a:r>
            <a:r>
              <a:rPr lang="en-US" altLang="ja-JP" dirty="0"/>
              <a:t> c</a:t>
            </a:r>
          </a:p>
          <a:p>
            <a:pPr marL="914400" lvl="1" indent="-457200">
              <a:lnSpc>
                <a:spcPct val="120000"/>
              </a:lnSpc>
              <a:buFont typeface="+mj-lt"/>
              <a:buAutoNum type="arabicPeriod"/>
            </a:pPr>
            <a:r>
              <a:rPr lang="ja-JP" altLang="en-US"/>
              <a:t>その文字 </a:t>
            </a:r>
            <a:r>
              <a:rPr lang="en-US" altLang="ja-JP" dirty="0"/>
              <a:t>c </a:t>
            </a:r>
            <a:r>
              <a:rPr lang="ja-JP" altLang="en-US"/>
              <a:t>の文字コード </a:t>
            </a:r>
            <a:r>
              <a:rPr lang="en-US" altLang="ja-JP" dirty="0"/>
              <a:t>(</a:t>
            </a:r>
            <a:r>
              <a:rPr lang="ja-JP" altLang="en-US"/>
              <a:t>ユニコードにおける文字コード</a:t>
            </a:r>
            <a:r>
              <a:rPr lang="en-US" altLang="ja-JP" dirty="0"/>
              <a:t>)</a:t>
            </a:r>
          </a:p>
          <a:p>
            <a:pPr marL="914400" lvl="1" indent="-457200">
              <a:lnSpc>
                <a:spcPct val="120000"/>
              </a:lnSpc>
              <a:buFont typeface="+mj-lt"/>
              <a:buAutoNum type="arabicPeriod"/>
            </a:pPr>
            <a:r>
              <a:rPr lang="en-US" altLang="ja-JP" dirty="0"/>
              <a:t>c </a:t>
            </a:r>
            <a:r>
              <a:rPr lang="ja-JP" altLang="en-US"/>
              <a:t>の出現度数</a:t>
            </a:r>
            <a:r>
              <a:rPr lang="en-US" altLang="ja-JP" sz="2000" dirty="0"/>
              <a:t>(</a:t>
            </a:r>
            <a:r>
              <a:rPr lang="ja-JP" altLang="en-US" sz="2000"/>
              <a:t>頻度</a:t>
            </a:r>
            <a:r>
              <a:rPr lang="en-US" altLang="ja-JP" sz="2000" dirty="0"/>
              <a:t>)</a:t>
            </a:r>
            <a:r>
              <a:rPr lang="ja-JP" altLang="en-US"/>
              <a:t>の全桁における和 </a:t>
            </a:r>
            <a:r>
              <a:rPr lang="en-US" altLang="ja-JP" dirty="0"/>
              <a:t>(</a:t>
            </a:r>
            <a:r>
              <a:rPr lang="ja-JP" altLang="en-US"/>
              <a:t>文書全体における </a:t>
            </a:r>
            <a:r>
              <a:rPr lang="en-US" altLang="ja-JP" dirty="0"/>
              <a:t>c </a:t>
            </a:r>
            <a:r>
              <a:rPr lang="ja-JP" altLang="en-US"/>
              <a:t>の頻度</a:t>
            </a:r>
            <a:r>
              <a:rPr lang="en-US" altLang="ja-JP" dirty="0"/>
              <a:t>)</a:t>
            </a:r>
          </a:p>
          <a:p>
            <a:pPr marL="914400" lvl="1" indent="-457200">
              <a:lnSpc>
                <a:spcPct val="120000"/>
              </a:lnSpc>
              <a:buFont typeface="+mj-lt"/>
              <a:buAutoNum type="arabicPeriod"/>
            </a:pPr>
            <a:r>
              <a:rPr lang="ja-JP" altLang="en-US"/>
              <a:t>その文字を含む各行についての行全体の文字列の内の、いくつか</a:t>
            </a:r>
            <a:br>
              <a:rPr lang="en-US" altLang="ja-JP" dirty="0"/>
            </a:br>
            <a:endParaRPr lang="en-US" altLang="ja-JP" dirty="0"/>
          </a:p>
        </p:txBody>
      </p:sp>
      <p:sp>
        <p:nvSpPr>
          <p:cNvPr id="4" name="スライド番号プレースホルダー 3">
            <a:extLst>
              <a:ext uri="{FF2B5EF4-FFF2-40B4-BE49-F238E27FC236}">
                <a16:creationId xmlns:a16="http://schemas.microsoft.com/office/drawing/2014/main" id="{F3EA7A6C-4392-116D-DD1C-B9B4E1081B4D}"/>
              </a:ext>
            </a:extLst>
          </p:cNvPr>
          <p:cNvSpPr>
            <a:spLocks noGrp="1"/>
          </p:cNvSpPr>
          <p:nvPr>
            <p:ph type="sldNum" sz="quarter" idx="12"/>
          </p:nvPr>
        </p:nvSpPr>
        <p:spPr/>
        <p:txBody>
          <a:bodyPr/>
          <a:lstStyle/>
          <a:p>
            <a:fld id="{2D75286E-B0B5-9B4F-A0FB-DAA0E9662758}" type="slidenum">
              <a:rPr kumimoji="1" lang="ja-JP" altLang="en-US" smtClean="0"/>
              <a:t>5</a:t>
            </a:fld>
            <a:endParaRPr kumimoji="1" lang="ja-JP" altLang="en-US"/>
          </a:p>
        </p:txBody>
      </p:sp>
    </p:spTree>
    <p:extLst>
      <p:ext uri="{BB962C8B-B14F-4D97-AF65-F5344CB8AC3E}">
        <p14:creationId xmlns:p14="http://schemas.microsoft.com/office/powerpoint/2010/main" val="630084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B1D36A-2B06-2754-3B09-8FBC2F35AB73}"/>
              </a:ext>
            </a:extLst>
          </p:cNvPr>
          <p:cNvSpPr>
            <a:spLocks noGrp="1"/>
          </p:cNvSpPr>
          <p:nvPr>
            <p:ph type="title"/>
          </p:nvPr>
        </p:nvSpPr>
        <p:spPr/>
        <p:txBody>
          <a:bodyPr/>
          <a:lstStyle/>
          <a:p>
            <a:r>
              <a:rPr kumimoji="1" lang="ja-JP" altLang="en-US"/>
              <a:t>オプション機能</a:t>
            </a:r>
          </a:p>
        </p:txBody>
      </p:sp>
      <p:sp>
        <p:nvSpPr>
          <p:cNvPr id="3" name="コンテンツ プレースホルダー 2">
            <a:extLst>
              <a:ext uri="{FF2B5EF4-FFF2-40B4-BE49-F238E27FC236}">
                <a16:creationId xmlns:a16="http://schemas.microsoft.com/office/drawing/2014/main" id="{673ED8EE-20EA-65B0-949E-9165C6B14F68}"/>
              </a:ext>
            </a:extLst>
          </p:cNvPr>
          <p:cNvSpPr>
            <a:spLocks noGrp="1"/>
          </p:cNvSpPr>
          <p:nvPr>
            <p:ph idx="1"/>
          </p:nvPr>
        </p:nvSpPr>
        <p:spPr/>
        <p:txBody>
          <a:bodyPr>
            <a:normAutofit fontScale="92500" lnSpcReduction="10000"/>
          </a:bodyPr>
          <a:lstStyle/>
          <a:p>
            <a:pPr marL="0" indent="0">
              <a:buNone/>
            </a:pPr>
            <a:r>
              <a:rPr kumimoji="1" lang="ja-JP" altLang="en-US"/>
              <a:t>下記のそれぞれを選んで有効化できる。</a:t>
            </a:r>
            <a:endParaRPr kumimoji="1" lang="en-US" altLang="ja-JP" dirty="0"/>
          </a:p>
          <a:p>
            <a:pPr marL="514350" indent="-514350">
              <a:buFont typeface="+mj-lt"/>
              <a:buAutoNum type="arabicPeriod"/>
            </a:pPr>
            <a:r>
              <a:rPr lang="en-US" altLang="ja-JP" dirty="0"/>
              <a:t>1</a:t>
            </a:r>
            <a:r>
              <a:rPr lang="ja-JP" altLang="en-US"/>
              <a:t>行目だけを読み飛ばす。</a:t>
            </a:r>
            <a:endParaRPr lang="en-US" altLang="ja-JP" dirty="0"/>
          </a:p>
          <a:p>
            <a:pPr marL="514350" indent="-514350">
              <a:buFont typeface="+mj-lt"/>
              <a:buAutoNum type="arabicPeriod"/>
            </a:pPr>
            <a:r>
              <a:rPr kumimoji="1" lang="ja-JP" altLang="en-US"/>
              <a:t>全く同じ行が現れたら、読み飛ばす。</a:t>
            </a:r>
            <a:endParaRPr kumimoji="1" lang="en-US" altLang="ja-JP" dirty="0"/>
          </a:p>
          <a:p>
            <a:pPr marL="514350" indent="-514350">
              <a:buFont typeface="+mj-lt"/>
              <a:buAutoNum type="arabicPeriod"/>
            </a:pPr>
            <a:r>
              <a:rPr kumimoji="1" lang="ja-JP" altLang="en-US"/>
              <a:t>文字を、数字や平仮名などでグルーピング。</a:t>
            </a:r>
            <a:endParaRPr kumimoji="1" lang="en-US" altLang="ja-JP" dirty="0"/>
          </a:p>
          <a:p>
            <a:pPr marL="514350" indent="-514350">
              <a:buFont typeface="+mj-lt"/>
              <a:buAutoNum type="arabicPeriod"/>
            </a:pPr>
            <a:r>
              <a:rPr lang="ja-JP" altLang="en-US"/>
              <a:t>元の各行全体の例を、約何個取り出すか指定。</a:t>
            </a:r>
            <a:endParaRPr lang="en-US" altLang="ja-JP" dirty="0"/>
          </a:p>
          <a:p>
            <a:pPr marL="514350" indent="-514350">
              <a:buFont typeface="+mj-lt"/>
              <a:buAutoNum type="arabicPeriod"/>
            </a:pPr>
            <a:r>
              <a:rPr lang="ja-JP" altLang="en-US"/>
              <a:t>出力表の中の頻度に数値</a:t>
            </a:r>
            <a:r>
              <a:rPr lang="en-US" altLang="ja-JP" dirty="0"/>
              <a:t>r</a:t>
            </a:r>
            <a:r>
              <a:rPr lang="ja-JP" altLang="en-US"/>
              <a:t>が表示されれば、</a:t>
            </a:r>
            <a:r>
              <a:rPr lang="en-US" altLang="ja-JP" dirty="0"/>
              <a:t>u</a:t>
            </a:r>
            <a:r>
              <a:rPr lang="ja-JP" altLang="en-US"/>
              <a:t>行の入力の内</a:t>
            </a:r>
            <a:r>
              <a:rPr lang="en-US" altLang="ja-JP" dirty="0"/>
              <a:t>r</a:t>
            </a:r>
            <a:r>
              <a:rPr lang="ja-JP" altLang="en-US"/>
              <a:t>個の行の組み合わせ</a:t>
            </a:r>
            <a:r>
              <a:rPr lang="en-US" altLang="ja-JP" dirty="0"/>
              <a:t>(</a:t>
            </a:r>
            <a:r>
              <a:rPr lang="en-US" altLang="ja-JP" b="0" i="0" dirty="0">
                <a:solidFill>
                  <a:srgbClr val="000000"/>
                </a:solidFill>
                <a:effectLst/>
                <a:latin typeface="Hiragino Kaku Gothic ProN" panose="020B0300000000000000" pitchFamily="34" charset="-128"/>
                <a:ea typeface="Hiragino Kaku Gothic ProN" panose="020B0300000000000000" pitchFamily="34" charset="-128"/>
              </a:rPr>
              <a:t>ᵤCᵣ</a:t>
            </a:r>
            <a:r>
              <a:rPr lang="ja-JP" altLang="en-US"/>
              <a:t>個考えられる内の</a:t>
            </a:r>
            <a:r>
              <a:rPr lang="en-US" altLang="ja-JP" dirty="0"/>
              <a:t>1</a:t>
            </a:r>
            <a:r>
              <a:rPr lang="ja-JP" altLang="en-US"/>
              <a:t>個</a:t>
            </a:r>
            <a:r>
              <a:rPr lang="en-US" altLang="ja-JP" dirty="0"/>
              <a:t>)</a:t>
            </a:r>
            <a:r>
              <a:rPr lang="ja-JP" altLang="en-US"/>
              <a:t>が対応している。同じ</a:t>
            </a:r>
            <a:r>
              <a:rPr lang="en-US" altLang="ja-JP" dirty="0"/>
              <a:t>r</a:t>
            </a:r>
            <a:r>
              <a:rPr lang="ja-JP" altLang="en-US"/>
              <a:t>の表示のうち全く同じ組み合わせに対応するものが多数有る場合は、その数</a:t>
            </a:r>
            <a:r>
              <a:rPr lang="en-US" altLang="ja-JP" dirty="0"/>
              <a:t>r</a:t>
            </a:r>
            <a:r>
              <a:rPr lang="ja-JP" altLang="en-US"/>
              <a:t>にピリオド</a:t>
            </a:r>
            <a:r>
              <a:rPr lang="en-US" altLang="ja-JP" dirty="0"/>
              <a:t>(.)</a:t>
            </a:r>
            <a:r>
              <a:rPr lang="ja-JP" altLang="en-US"/>
              <a:t>を付与して表示する。</a:t>
            </a:r>
            <a:endParaRPr lang="en-US" altLang="ja-JP" dirty="0"/>
          </a:p>
          <a:p>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DDA560E6-FD53-259C-7AD6-02EC082BCF4A}"/>
              </a:ext>
            </a:extLst>
          </p:cNvPr>
          <p:cNvSpPr>
            <a:spLocks noGrp="1"/>
          </p:cNvSpPr>
          <p:nvPr>
            <p:ph type="sldNum" sz="quarter" idx="12"/>
          </p:nvPr>
        </p:nvSpPr>
        <p:spPr/>
        <p:txBody>
          <a:bodyPr/>
          <a:lstStyle/>
          <a:p>
            <a:fld id="{2D75286E-B0B5-9B4F-A0FB-DAA0E9662758}" type="slidenum">
              <a:rPr kumimoji="1" lang="ja-JP" altLang="en-US" smtClean="0"/>
              <a:t>6</a:t>
            </a:fld>
            <a:endParaRPr kumimoji="1" lang="ja-JP" altLang="en-US"/>
          </a:p>
        </p:txBody>
      </p:sp>
    </p:spTree>
    <p:extLst>
      <p:ext uri="{BB962C8B-B14F-4D97-AF65-F5344CB8AC3E}">
        <p14:creationId xmlns:p14="http://schemas.microsoft.com/office/powerpoint/2010/main" val="608284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5D9561-F99A-0037-ED61-7855662EBF4B}"/>
              </a:ext>
            </a:extLst>
          </p:cNvPr>
          <p:cNvSpPr>
            <a:spLocks noGrp="1"/>
          </p:cNvSpPr>
          <p:nvPr>
            <p:ph type="title"/>
          </p:nvPr>
        </p:nvSpPr>
        <p:spPr>
          <a:xfrm>
            <a:off x="628650" y="365127"/>
            <a:ext cx="7886700" cy="435649"/>
          </a:xfrm>
        </p:spPr>
        <p:txBody>
          <a:bodyPr>
            <a:normAutofit fontScale="90000"/>
          </a:bodyPr>
          <a:lstStyle/>
          <a:p>
            <a:r>
              <a:rPr kumimoji="1" lang="ja-JP" altLang="en-US"/>
              <a:t>有用性</a:t>
            </a:r>
          </a:p>
        </p:txBody>
      </p:sp>
      <p:sp>
        <p:nvSpPr>
          <p:cNvPr id="3" name="コンテンツ プレースホルダー 2">
            <a:extLst>
              <a:ext uri="{FF2B5EF4-FFF2-40B4-BE49-F238E27FC236}">
                <a16:creationId xmlns:a16="http://schemas.microsoft.com/office/drawing/2014/main" id="{AC4EF5DC-3C61-0C21-D402-668842E7BA5F}"/>
              </a:ext>
            </a:extLst>
          </p:cNvPr>
          <p:cNvSpPr>
            <a:spLocks noGrp="1"/>
          </p:cNvSpPr>
          <p:nvPr>
            <p:ph idx="1"/>
          </p:nvPr>
        </p:nvSpPr>
        <p:spPr>
          <a:xfrm>
            <a:off x="628650" y="1201164"/>
            <a:ext cx="7886700" cy="4975799"/>
          </a:xfrm>
        </p:spPr>
        <p:txBody>
          <a:bodyPr>
            <a:normAutofit fontScale="92500"/>
          </a:bodyPr>
          <a:lstStyle/>
          <a:p>
            <a:r>
              <a:rPr lang="ja-JP" altLang="en-US"/>
              <a:t>主に表形式データの各列の検査に有用。</a:t>
            </a:r>
            <a:endParaRPr lang="en-US" altLang="ja-JP" dirty="0"/>
          </a:p>
          <a:p>
            <a:pPr lvl="1"/>
            <a:r>
              <a:rPr lang="ja-JP" altLang="en-US"/>
              <a:t>元の機能は、検査対象は各行である。</a:t>
            </a:r>
            <a:endParaRPr lang="en-US" altLang="ja-JP" dirty="0"/>
          </a:p>
          <a:p>
            <a:pPr lvl="1"/>
            <a:r>
              <a:rPr lang="ja-JP" altLang="en-US"/>
              <a:t>従って、気になる列に対し</a:t>
            </a:r>
            <a:r>
              <a:rPr lang="en-US" altLang="ja-JP" dirty="0"/>
              <a:t>1</a:t>
            </a:r>
            <a:r>
              <a:rPr lang="ja-JP" altLang="en-US"/>
              <a:t>列ずつ検査を進める。</a:t>
            </a:r>
            <a:endParaRPr lang="en-US" altLang="ja-JP" dirty="0"/>
          </a:p>
          <a:p>
            <a:r>
              <a:rPr lang="ja-JP" altLang="en-US"/>
              <a:t>含まれる文字の様子が、全体的に把握できる。</a:t>
            </a:r>
            <a:endParaRPr lang="en-US" altLang="ja-JP" dirty="0"/>
          </a:p>
          <a:p>
            <a:pPr lvl="1"/>
            <a:r>
              <a:rPr lang="ja-JP" altLang="en-US"/>
              <a:t>数字だけか他の記号を使ってないか。</a:t>
            </a:r>
            <a:endParaRPr lang="en-US" altLang="ja-JP" dirty="0"/>
          </a:p>
          <a:p>
            <a:pPr lvl="1"/>
            <a:r>
              <a:rPr lang="ja-JP" altLang="en-US"/>
              <a:t>アスキー文字だけか、</a:t>
            </a:r>
            <a:r>
              <a:rPr lang="en-US" altLang="ja-JP" dirty="0"/>
              <a:t>×</a:t>
            </a:r>
            <a:r>
              <a:rPr lang="ja-JP" altLang="en-US"/>
              <a:t>や顔文字を使っていないか。</a:t>
            </a:r>
            <a:endParaRPr lang="en-US" altLang="ja-JP" dirty="0"/>
          </a:p>
          <a:p>
            <a:pPr lvl="1"/>
            <a:r>
              <a:rPr lang="ja-JP" altLang="en-US"/>
              <a:t>平仮名・カタカナ・漢字・記号のどれを使っているか。</a:t>
            </a:r>
            <a:endParaRPr lang="en-US" altLang="ja-JP" dirty="0"/>
          </a:p>
          <a:p>
            <a:r>
              <a:rPr lang="ja-JP" altLang="en-US"/>
              <a:t>十数桁以内の符号で、規則性があれば検査可能。</a:t>
            </a:r>
            <a:endParaRPr lang="en-US" altLang="ja-JP" dirty="0"/>
          </a:p>
          <a:p>
            <a:pPr lvl="1"/>
            <a:r>
              <a:rPr lang="ja-JP" altLang="en-US"/>
              <a:t>電話番号でハイフンや括弧を使っているか。</a:t>
            </a:r>
            <a:endParaRPr lang="en-US" altLang="ja-JP" dirty="0"/>
          </a:p>
          <a:p>
            <a:pPr lvl="1"/>
            <a:r>
              <a:rPr lang="ja-JP" altLang="en-US"/>
              <a:t>図書の</a:t>
            </a:r>
            <a:r>
              <a:rPr lang="en-US" altLang="ja-JP" dirty="0"/>
              <a:t>ISBN(</a:t>
            </a:r>
            <a:r>
              <a:rPr lang="ja-JP" altLang="en-US"/>
              <a:t>数</a:t>
            </a:r>
            <a:r>
              <a:rPr lang="en-US" altLang="ja-JP" dirty="0"/>
              <a:t>13</a:t>
            </a:r>
            <a:r>
              <a:rPr lang="ja-JP" altLang="en-US"/>
              <a:t>桁</a:t>
            </a:r>
            <a:r>
              <a:rPr lang="en-US" altLang="ja-JP" dirty="0"/>
              <a:t>)</a:t>
            </a:r>
            <a:r>
              <a:rPr lang="ja-JP" altLang="en-US"/>
              <a:t>に現れるハイフンの様子。</a:t>
            </a:r>
            <a:endParaRPr lang="en-US" altLang="ja-JP" dirty="0"/>
          </a:p>
          <a:p>
            <a:r>
              <a:rPr lang="ja-JP" altLang="en-US"/>
              <a:t>日付などの書式が解読できる。</a:t>
            </a:r>
            <a:endParaRPr lang="en-US" altLang="ja-JP" dirty="0"/>
          </a:p>
          <a:p>
            <a:r>
              <a:rPr lang="ja-JP" altLang="en-US"/>
              <a:t>例外的な不規則な箇所があれば、検出が容易。</a:t>
            </a:r>
            <a:endParaRPr lang="en-US" altLang="ja-JP" dirty="0"/>
          </a:p>
        </p:txBody>
      </p:sp>
      <p:sp>
        <p:nvSpPr>
          <p:cNvPr id="4" name="スライド番号プレースホルダー 3">
            <a:extLst>
              <a:ext uri="{FF2B5EF4-FFF2-40B4-BE49-F238E27FC236}">
                <a16:creationId xmlns:a16="http://schemas.microsoft.com/office/drawing/2014/main" id="{D32EB1BB-3D54-9F3E-26A7-E31D55200E79}"/>
              </a:ext>
            </a:extLst>
          </p:cNvPr>
          <p:cNvSpPr>
            <a:spLocks noGrp="1"/>
          </p:cNvSpPr>
          <p:nvPr>
            <p:ph type="sldNum" sz="quarter" idx="12"/>
          </p:nvPr>
        </p:nvSpPr>
        <p:spPr/>
        <p:txBody>
          <a:bodyPr/>
          <a:lstStyle/>
          <a:p>
            <a:fld id="{2D75286E-B0B5-9B4F-A0FB-DAA0E9662758}" type="slidenum">
              <a:rPr kumimoji="1" lang="ja-JP" altLang="en-US" smtClean="0"/>
              <a:t>7</a:t>
            </a:fld>
            <a:endParaRPr kumimoji="1" lang="ja-JP" altLang="en-US"/>
          </a:p>
        </p:txBody>
      </p:sp>
    </p:spTree>
    <p:extLst>
      <p:ext uri="{BB962C8B-B14F-4D97-AF65-F5344CB8AC3E}">
        <p14:creationId xmlns:p14="http://schemas.microsoft.com/office/powerpoint/2010/main" val="184909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C6699A4A-0245-3A8C-F4BC-FA07BCB8AFD4}"/>
              </a:ext>
            </a:extLst>
          </p:cNvPr>
          <p:cNvSpPr>
            <a:spLocks noGrp="1"/>
          </p:cNvSpPr>
          <p:nvPr>
            <p:ph type="title"/>
          </p:nvPr>
        </p:nvSpPr>
        <p:spPr/>
        <p:txBody>
          <a:bodyPr/>
          <a:lstStyle/>
          <a:p>
            <a:r>
              <a:rPr lang="ja-JP" altLang="en-US"/>
              <a:t>利用例</a:t>
            </a:r>
          </a:p>
        </p:txBody>
      </p:sp>
      <p:sp>
        <p:nvSpPr>
          <p:cNvPr id="5" name="テキスト プレースホルダー 4">
            <a:extLst>
              <a:ext uri="{FF2B5EF4-FFF2-40B4-BE49-F238E27FC236}">
                <a16:creationId xmlns:a16="http://schemas.microsoft.com/office/drawing/2014/main" id="{89249208-3909-9E42-E7B4-8F2778B9A548}"/>
              </a:ext>
            </a:extLst>
          </p:cNvPr>
          <p:cNvSpPr>
            <a:spLocks noGrp="1"/>
          </p:cNvSpPr>
          <p:nvPr>
            <p:ph type="body" idx="1"/>
          </p:nvPr>
        </p:nvSpPr>
        <p:spPr/>
        <p:txBody>
          <a:bodyPr>
            <a:normAutofit fontScale="62500" lnSpcReduction="20000"/>
          </a:bodyPr>
          <a:lstStyle/>
          <a:p>
            <a:pPr>
              <a:lnSpc>
                <a:spcPct val="120000"/>
              </a:lnSpc>
            </a:pPr>
            <a:r>
              <a:rPr lang="en-US" altLang="ja-JP" dirty="0" err="1"/>
              <a:t>digitdemog</a:t>
            </a:r>
            <a:r>
              <a:rPr lang="en-US" altLang="ja-JP" dirty="0"/>
              <a:t> </a:t>
            </a:r>
            <a:r>
              <a:rPr lang="ja-JP" altLang="en-US"/>
              <a:t>のコマンドの実行結果から</a:t>
            </a:r>
            <a:br>
              <a:rPr lang="en-US" altLang="ja-JP" dirty="0"/>
            </a:br>
            <a:r>
              <a:rPr lang="ja-JP" altLang="en-US"/>
              <a:t>いろいろな知見が得られる。</a:t>
            </a:r>
            <a:endParaRPr lang="en-US" altLang="ja-JP" dirty="0"/>
          </a:p>
          <a:p>
            <a:pPr>
              <a:lnSpc>
                <a:spcPct val="120000"/>
              </a:lnSpc>
            </a:pPr>
            <a:r>
              <a:rPr lang="ja-JP" altLang="en-US"/>
              <a:t>その知見の読み取れる出力表は</a:t>
            </a:r>
            <a:br>
              <a:rPr lang="en-US" altLang="ja-JP" dirty="0"/>
            </a:br>
            <a:r>
              <a:rPr lang="ja-JP" altLang="en-US"/>
              <a:t>コピペなどによりエクセルなどで保存も出来て</a:t>
            </a:r>
            <a:br>
              <a:rPr lang="en-US" altLang="ja-JP" dirty="0"/>
            </a:br>
            <a:r>
              <a:rPr lang="ja-JP" altLang="en-US"/>
              <a:t>使い勝手も良い。</a:t>
            </a:r>
            <a:endParaRPr lang="en-US" altLang="ja-JP" dirty="0"/>
          </a:p>
        </p:txBody>
      </p:sp>
      <p:sp>
        <p:nvSpPr>
          <p:cNvPr id="6" name="スライド番号プレースホルダー 5">
            <a:extLst>
              <a:ext uri="{FF2B5EF4-FFF2-40B4-BE49-F238E27FC236}">
                <a16:creationId xmlns:a16="http://schemas.microsoft.com/office/drawing/2014/main" id="{729F279A-C5A4-B9AC-4050-3C96CEE63AF1}"/>
              </a:ext>
            </a:extLst>
          </p:cNvPr>
          <p:cNvSpPr>
            <a:spLocks noGrp="1"/>
          </p:cNvSpPr>
          <p:nvPr>
            <p:ph type="sldNum" sz="quarter" idx="12"/>
          </p:nvPr>
        </p:nvSpPr>
        <p:spPr/>
        <p:txBody>
          <a:bodyPr/>
          <a:lstStyle/>
          <a:p>
            <a:fld id="{2D75286E-B0B5-9B4F-A0FB-DAA0E9662758}" type="slidenum">
              <a:rPr kumimoji="1" lang="ja-JP" altLang="en-US" smtClean="0"/>
              <a:t>8</a:t>
            </a:fld>
            <a:endParaRPr kumimoji="1" lang="ja-JP" altLang="en-US"/>
          </a:p>
        </p:txBody>
      </p:sp>
    </p:spTree>
    <p:extLst>
      <p:ext uri="{BB962C8B-B14F-4D97-AF65-F5344CB8AC3E}">
        <p14:creationId xmlns:p14="http://schemas.microsoft.com/office/powerpoint/2010/main" val="3585790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E11DA9-8087-BA94-80F6-97DBEA301FAE}"/>
              </a:ext>
            </a:extLst>
          </p:cNvPr>
          <p:cNvSpPr>
            <a:spLocks noGrp="1"/>
          </p:cNvSpPr>
          <p:nvPr>
            <p:ph type="title"/>
          </p:nvPr>
        </p:nvSpPr>
        <p:spPr>
          <a:xfrm>
            <a:off x="628650" y="365127"/>
            <a:ext cx="7886700" cy="575588"/>
          </a:xfrm>
        </p:spPr>
        <p:txBody>
          <a:bodyPr>
            <a:normAutofit fontScale="90000"/>
          </a:bodyPr>
          <a:lstStyle/>
          <a:p>
            <a:r>
              <a:rPr kumimoji="1" lang="ja-JP" altLang="en-US" sz="4000"/>
              <a:t>参考</a:t>
            </a:r>
            <a:r>
              <a:rPr kumimoji="1" lang="en-US" altLang="ja-JP" sz="4000" dirty="0"/>
              <a:t>: </a:t>
            </a:r>
            <a:r>
              <a:rPr kumimoji="1" lang="ja-JP" altLang="en-US" sz="4000"/>
              <a:t>例に用いたデータについて</a:t>
            </a:r>
          </a:p>
        </p:txBody>
      </p:sp>
      <p:sp>
        <p:nvSpPr>
          <p:cNvPr id="3" name="コンテンツ プレースホルダー 2">
            <a:extLst>
              <a:ext uri="{FF2B5EF4-FFF2-40B4-BE49-F238E27FC236}">
                <a16:creationId xmlns:a16="http://schemas.microsoft.com/office/drawing/2014/main" id="{2971D6AB-A43C-ACC6-4825-704228488E97}"/>
              </a:ext>
            </a:extLst>
          </p:cNvPr>
          <p:cNvSpPr>
            <a:spLocks noGrp="1"/>
          </p:cNvSpPr>
          <p:nvPr>
            <p:ph idx="1"/>
          </p:nvPr>
        </p:nvSpPr>
        <p:spPr>
          <a:xfrm>
            <a:off x="576023" y="1039389"/>
            <a:ext cx="7886700" cy="1861521"/>
          </a:xfrm>
        </p:spPr>
        <p:txBody>
          <a:bodyPr>
            <a:normAutofit lnSpcReduction="10000"/>
          </a:bodyPr>
          <a:lstStyle/>
          <a:p>
            <a:r>
              <a:rPr kumimoji="1" lang="ja-JP" altLang="en-US"/>
              <a:t>「</a:t>
            </a:r>
            <a:r>
              <a:rPr kumimoji="1" lang="en-US" altLang="ja-JP" dirty="0"/>
              <a:t>TRC</a:t>
            </a:r>
            <a:r>
              <a:rPr kumimoji="1" lang="ja-JP" altLang="en-US"/>
              <a:t>新刊図書オープンデータ</a:t>
            </a:r>
            <a:r>
              <a:rPr lang="ja-JP" altLang="en-US"/>
              <a:t>」を用いた。</a:t>
            </a:r>
            <a:r>
              <a:rPr lang="en-US" altLang="ja-JP" dirty="0"/>
              <a:t> https://</a:t>
            </a:r>
            <a:r>
              <a:rPr lang="en-US" altLang="ja-JP" dirty="0" err="1"/>
              <a:t>www.trc.co.jp</a:t>
            </a:r>
            <a:r>
              <a:rPr lang="en-US" altLang="ja-JP" dirty="0"/>
              <a:t>/</a:t>
            </a:r>
            <a:r>
              <a:rPr lang="en-US" altLang="ja-JP" dirty="0" err="1"/>
              <a:t>trc_opendata</a:t>
            </a:r>
            <a:r>
              <a:rPr lang="en-US" altLang="ja-JP" dirty="0"/>
              <a:t>/</a:t>
            </a:r>
          </a:p>
          <a:p>
            <a:r>
              <a:rPr kumimoji="1" lang="ja-JP" altLang="en-US"/>
              <a:t>毎週更新される</a:t>
            </a:r>
            <a:r>
              <a:rPr kumimoji="1" lang="en-US" altLang="ja-JP" dirty="0"/>
              <a:t>18</a:t>
            </a:r>
            <a:r>
              <a:rPr kumimoji="1" lang="ja-JP" altLang="en-US"/>
              <a:t>列のデータである。</a:t>
            </a:r>
            <a:endParaRPr kumimoji="1" lang="en-US" altLang="ja-JP" dirty="0"/>
          </a:p>
          <a:p>
            <a:r>
              <a:rPr lang="ja-JP" altLang="en-US"/>
              <a:t>各列の性質は、以下の通り。</a:t>
            </a:r>
            <a:endParaRPr kumimoji="1" lang="ja-JP" altLang="en-US"/>
          </a:p>
        </p:txBody>
      </p:sp>
      <p:pic>
        <p:nvPicPr>
          <p:cNvPr id="4" name="図 3">
            <a:extLst>
              <a:ext uri="{FF2B5EF4-FFF2-40B4-BE49-F238E27FC236}">
                <a16:creationId xmlns:a16="http://schemas.microsoft.com/office/drawing/2014/main" id="{D27DCE36-3BD5-359E-50BB-8B57F13E945F}"/>
              </a:ext>
            </a:extLst>
          </p:cNvPr>
          <p:cNvPicPr>
            <a:picLocks noChangeAspect="1"/>
          </p:cNvPicPr>
          <p:nvPr/>
        </p:nvPicPr>
        <p:blipFill>
          <a:blip r:embed="rId2"/>
          <a:stretch>
            <a:fillRect/>
          </a:stretch>
        </p:blipFill>
        <p:spPr>
          <a:xfrm>
            <a:off x="123708" y="3015063"/>
            <a:ext cx="8896584" cy="3227134"/>
          </a:xfrm>
          <a:prstGeom prst="rect">
            <a:avLst/>
          </a:prstGeom>
        </p:spPr>
      </p:pic>
      <p:sp>
        <p:nvSpPr>
          <p:cNvPr id="5" name="スライド番号プレースホルダー 4">
            <a:extLst>
              <a:ext uri="{FF2B5EF4-FFF2-40B4-BE49-F238E27FC236}">
                <a16:creationId xmlns:a16="http://schemas.microsoft.com/office/drawing/2014/main" id="{5FE0E251-2DF8-A840-7378-C1F12A3B2C5D}"/>
              </a:ext>
            </a:extLst>
          </p:cNvPr>
          <p:cNvSpPr>
            <a:spLocks noGrp="1"/>
          </p:cNvSpPr>
          <p:nvPr>
            <p:ph type="sldNum" sz="quarter" idx="12"/>
          </p:nvPr>
        </p:nvSpPr>
        <p:spPr/>
        <p:txBody>
          <a:bodyPr/>
          <a:lstStyle/>
          <a:p>
            <a:fld id="{2D75286E-B0B5-9B4F-A0FB-DAA0E9662758}" type="slidenum">
              <a:rPr kumimoji="1" lang="ja-JP" altLang="en-US" smtClean="0"/>
              <a:t>9</a:t>
            </a:fld>
            <a:endParaRPr kumimoji="1" lang="ja-JP" altLang="en-US"/>
          </a:p>
        </p:txBody>
      </p:sp>
    </p:spTree>
    <p:extLst>
      <p:ext uri="{BB962C8B-B14F-4D97-AF65-F5344CB8AC3E}">
        <p14:creationId xmlns:p14="http://schemas.microsoft.com/office/powerpoint/2010/main" val="3861473974"/>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1668</TotalTime>
  <Words>2401</Words>
  <Application>Microsoft Macintosh PowerPoint</Application>
  <PresentationFormat>画面に合わせる (4:3)</PresentationFormat>
  <Paragraphs>184</Paragraphs>
  <Slides>23</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23</vt:i4>
      </vt:variant>
    </vt:vector>
  </HeadingPairs>
  <TitlesOfParts>
    <vt:vector size="29" baseType="lpstr">
      <vt:lpstr>Hiragino Kaku Gothic ProN</vt:lpstr>
      <vt:lpstr>游ゴシック</vt:lpstr>
      <vt:lpstr>Arial</vt:lpstr>
      <vt:lpstr>Calibri</vt:lpstr>
      <vt:lpstr>Calibri Light</vt:lpstr>
      <vt:lpstr>Office テーマ</vt:lpstr>
      <vt:lpstr>digitdemog Perl製UNIXシェル型コマンド</vt:lpstr>
      <vt:lpstr>初めに</vt:lpstr>
      <vt:lpstr>前提としたスキル</vt:lpstr>
      <vt:lpstr>概要</vt:lpstr>
      <vt:lpstr>機能</vt:lpstr>
      <vt:lpstr>オプション機能</vt:lpstr>
      <vt:lpstr>有用性</vt:lpstr>
      <vt:lpstr>利用例</vt:lpstr>
      <vt:lpstr>参考: 例に用いたデータについて</vt:lpstr>
      <vt:lpstr>書誌情報の本の「ISBN」のデータから読み取れること-1</vt:lpstr>
      <vt:lpstr>書誌情報の本の「大きさ」のデータから読み取れること:</vt:lpstr>
      <vt:lpstr>書誌情報の本の「ISBN」のデータから読み取れること-2</vt:lpstr>
      <vt:lpstr>書誌情報の本の「ページ数等」から読み取れること:</vt:lpstr>
      <vt:lpstr>書誌情報の本の「ページ数等」から読み取れること (2) :</vt:lpstr>
      <vt:lpstr>書誌情報の本の「タイトル」から読み取れること :</vt:lpstr>
      <vt:lpstr>利用例2</vt:lpstr>
      <vt:lpstr>データの概要</vt:lpstr>
      <vt:lpstr>住所文字列の揺らぎが分かる</vt:lpstr>
      <vt:lpstr>App::digitdemog@0.073 もしくは0.073以前で作成(古い)。 </vt:lpstr>
      <vt:lpstr>その他重要事項</vt:lpstr>
      <vt:lpstr>併用したコマンド</vt:lpstr>
      <vt:lpstr>さらに実装したい機能</vt:lpstr>
      <vt:lpstr>気になること</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digitdemog Perl製UNIXシェル型コマンド</dc:title>
  <dc:creator>下野 寿之</dc:creator>
  <cp:lastModifiedBy>下野 寿之</cp:lastModifiedBy>
  <cp:revision>28</cp:revision>
  <dcterms:created xsi:type="dcterms:W3CDTF">2023-03-03T12:43:51Z</dcterms:created>
  <dcterms:modified xsi:type="dcterms:W3CDTF">2023-03-04T16:32:37Z</dcterms:modified>
</cp:coreProperties>
</file>

<file path=docProps/thumbnail.jpeg>
</file>